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2" r:id="rId5"/>
    <p:sldId id="263" r:id="rId6"/>
  </p:sldIdLst>
  <p:sldSz cx="6858000" cy="9144000" type="screen4x3"/>
  <p:notesSz cx="6797675" cy="9926638"/>
  <p:defaultTex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FF00"/>
    <a:srgbClr val="F08918"/>
    <a:srgbClr val="E03A0B"/>
    <a:srgbClr val="000000"/>
    <a:srgbClr val="0DFFBC"/>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353" autoAdjust="0"/>
  </p:normalViewPr>
  <p:slideViewPr>
    <p:cSldViewPr>
      <p:cViewPr>
        <p:scale>
          <a:sx n="250" d="100"/>
          <a:sy n="250" d="100"/>
        </p:scale>
        <p:origin x="186" y="19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2616" y="-4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quarter" idx="1"/>
          </p:nvPr>
        </p:nvSpPr>
        <p:spPr>
          <a:xfrm>
            <a:off x="3850443" y="2"/>
            <a:ext cx="2945659" cy="496332"/>
          </a:xfrm>
          <a:prstGeom prst="rect">
            <a:avLst/>
          </a:prstGeom>
        </p:spPr>
        <p:txBody>
          <a:bodyPr vert="horz" lIns="92683" tIns="46342" rIns="92683" bIns="46342" rtlCol="0"/>
          <a:lstStyle>
            <a:lvl1pPr algn="r">
              <a:defRPr sz="1200"/>
            </a:lvl1pPr>
          </a:lstStyle>
          <a:p>
            <a:fld id="{EED02A2A-4A0C-4AEB-A89A-BF145FA9A71C}" type="datetimeFigureOut">
              <a:rPr lang="fr-FR" smtClean="0"/>
              <a:t>18/08/2025</a:t>
            </a:fld>
            <a:endParaRPr lang="fr-FR" dirty="0"/>
          </a:p>
        </p:txBody>
      </p:sp>
      <p:sp>
        <p:nvSpPr>
          <p:cNvPr id="4" name="Espace réservé du pied de page 3"/>
          <p:cNvSpPr>
            <a:spLocks noGrp="1"/>
          </p:cNvSpPr>
          <p:nvPr>
            <p:ph type="ftr" sz="quarter" idx="2"/>
          </p:nvPr>
        </p:nvSpPr>
        <p:spPr>
          <a:xfrm>
            <a:off x="1" y="9428584"/>
            <a:ext cx="2945659" cy="496332"/>
          </a:xfrm>
          <a:prstGeom prst="rect">
            <a:avLst/>
          </a:prstGeom>
        </p:spPr>
        <p:txBody>
          <a:bodyPr vert="horz" lIns="92683" tIns="46342" rIns="92683" bIns="46342"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2683" tIns="46342" rIns="92683" bIns="46342" rtlCol="0" anchor="b"/>
          <a:lstStyle>
            <a:lvl1pPr algn="r">
              <a:defRPr sz="1200"/>
            </a:lvl1pPr>
          </a:lstStyle>
          <a:p>
            <a:fld id="{1855AA22-AD03-4059-8E63-0C6F15808E7B}" type="slidenum">
              <a:rPr lang="fr-FR" smtClean="0"/>
              <a:t>‹#›</a:t>
            </a:fld>
            <a:endParaRPr lang="fr-FR" dirty="0"/>
          </a:p>
        </p:txBody>
      </p:sp>
    </p:spTree>
    <p:extLst>
      <p:ext uri="{BB962C8B-B14F-4D97-AF65-F5344CB8AC3E}">
        <p14:creationId xmlns:p14="http://schemas.microsoft.com/office/powerpoint/2010/main" val="3602791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5711" cy="496729"/>
          </a:xfrm>
          <a:prstGeom prst="rect">
            <a:avLst/>
          </a:prstGeom>
        </p:spPr>
        <p:txBody>
          <a:bodyPr vert="horz" lIns="92683" tIns="46342" rIns="92683" bIns="46342" rtlCol="0"/>
          <a:lstStyle>
            <a:lvl1pPr algn="l">
              <a:defRPr sz="1200"/>
            </a:lvl1pPr>
          </a:lstStyle>
          <a:p>
            <a:endParaRPr lang="fr-FR" dirty="0"/>
          </a:p>
        </p:txBody>
      </p:sp>
      <p:sp>
        <p:nvSpPr>
          <p:cNvPr id="3" name="Espace réservé de la date 2"/>
          <p:cNvSpPr>
            <a:spLocks noGrp="1"/>
          </p:cNvSpPr>
          <p:nvPr>
            <p:ph type="dt" idx="1"/>
          </p:nvPr>
        </p:nvSpPr>
        <p:spPr>
          <a:xfrm>
            <a:off x="3850377" y="1"/>
            <a:ext cx="2945711" cy="496729"/>
          </a:xfrm>
          <a:prstGeom prst="rect">
            <a:avLst/>
          </a:prstGeom>
        </p:spPr>
        <p:txBody>
          <a:bodyPr vert="horz" lIns="92683" tIns="46342" rIns="92683" bIns="46342" rtlCol="0"/>
          <a:lstStyle>
            <a:lvl1pPr algn="r">
              <a:defRPr sz="1200"/>
            </a:lvl1pPr>
          </a:lstStyle>
          <a:p>
            <a:fld id="{ED8A9E2C-B205-469A-9E72-FFE4845FA3CB}" type="datetimeFigureOut">
              <a:rPr lang="fr-FR" smtClean="0"/>
              <a:t>18/08/2025</a:t>
            </a:fld>
            <a:endParaRPr lang="fr-FR" dirty="0"/>
          </a:p>
        </p:txBody>
      </p:sp>
      <p:sp>
        <p:nvSpPr>
          <p:cNvPr id="4" name="Espace réservé de l'image des diapositives 3"/>
          <p:cNvSpPr>
            <a:spLocks noGrp="1" noRot="1" noChangeAspect="1"/>
          </p:cNvSpPr>
          <p:nvPr>
            <p:ph type="sldImg" idx="2"/>
          </p:nvPr>
        </p:nvSpPr>
        <p:spPr>
          <a:xfrm>
            <a:off x="2003425" y="744538"/>
            <a:ext cx="2790825" cy="3721100"/>
          </a:xfrm>
          <a:prstGeom prst="rect">
            <a:avLst/>
          </a:prstGeom>
          <a:noFill/>
          <a:ln w="12700">
            <a:solidFill>
              <a:prstClr val="black"/>
            </a:solidFill>
          </a:ln>
        </p:spPr>
        <p:txBody>
          <a:bodyPr vert="horz" lIns="92683" tIns="46342" rIns="92683" bIns="46342" rtlCol="0" anchor="ctr"/>
          <a:lstStyle/>
          <a:p>
            <a:endParaRPr lang="fr-FR" dirty="0"/>
          </a:p>
        </p:txBody>
      </p:sp>
      <p:sp>
        <p:nvSpPr>
          <p:cNvPr id="5" name="Espace réservé des commentaires 4"/>
          <p:cNvSpPr>
            <a:spLocks noGrp="1"/>
          </p:cNvSpPr>
          <p:nvPr>
            <p:ph type="body" sz="quarter" idx="3"/>
          </p:nvPr>
        </p:nvSpPr>
        <p:spPr>
          <a:xfrm>
            <a:off x="679292" y="4714956"/>
            <a:ext cx="5439093" cy="4467383"/>
          </a:xfrm>
          <a:prstGeom prst="rect">
            <a:avLst/>
          </a:prstGeom>
        </p:spPr>
        <p:txBody>
          <a:bodyPr vert="horz" lIns="92683" tIns="46342" rIns="92683" bIns="46342"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324"/>
            <a:ext cx="2945711" cy="496728"/>
          </a:xfrm>
          <a:prstGeom prst="rect">
            <a:avLst/>
          </a:prstGeom>
        </p:spPr>
        <p:txBody>
          <a:bodyPr vert="horz" lIns="92683" tIns="46342" rIns="92683" bIns="46342"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377" y="9428324"/>
            <a:ext cx="2945711" cy="496728"/>
          </a:xfrm>
          <a:prstGeom prst="rect">
            <a:avLst/>
          </a:prstGeom>
        </p:spPr>
        <p:txBody>
          <a:bodyPr vert="horz" lIns="92683" tIns="46342" rIns="92683" bIns="46342" rtlCol="0" anchor="b"/>
          <a:lstStyle>
            <a:lvl1pPr algn="r">
              <a:defRPr sz="1200"/>
            </a:lvl1pPr>
          </a:lstStyle>
          <a:p>
            <a:fld id="{EC07AA3E-828C-4ADE-BE74-5B9653E4E7EC}" type="slidenum">
              <a:rPr lang="fr-FR" smtClean="0"/>
              <a:t>‹#›</a:t>
            </a:fld>
            <a:endParaRPr lang="fr-FR" dirty="0"/>
          </a:p>
        </p:txBody>
      </p:sp>
    </p:spTree>
    <p:extLst>
      <p:ext uri="{BB962C8B-B14F-4D97-AF65-F5344CB8AC3E}">
        <p14:creationId xmlns:p14="http://schemas.microsoft.com/office/powerpoint/2010/main" val="2778760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9"/>
            <a:ext cx="5829300" cy="1960033"/>
          </a:xfrm>
        </p:spPr>
        <p:txBody>
          <a:bodyPr/>
          <a:lstStyle/>
          <a:p>
            <a:r>
              <a:rPr lang="fr-FR"/>
              <a:t>Cliquez pour modifier le style du titre</a:t>
            </a:r>
            <a:endParaRPr lang="fr-BE"/>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72" indent="0" algn="ctr">
              <a:buNone/>
              <a:defRPr>
                <a:solidFill>
                  <a:schemeClr val="tx1">
                    <a:tint val="75000"/>
                  </a:schemeClr>
                </a:solidFill>
              </a:defRPr>
            </a:lvl2pPr>
            <a:lvl3pPr marL="914343" indent="0" algn="ctr">
              <a:buNone/>
              <a:defRPr>
                <a:solidFill>
                  <a:schemeClr val="tx1">
                    <a:tint val="75000"/>
                  </a:schemeClr>
                </a:solidFill>
              </a:defRPr>
            </a:lvl3pPr>
            <a:lvl4pPr marL="1371515" indent="0" algn="ctr">
              <a:buNone/>
              <a:defRPr>
                <a:solidFill>
                  <a:schemeClr val="tx1">
                    <a:tint val="75000"/>
                  </a:schemeClr>
                </a:solidFill>
              </a:defRPr>
            </a:lvl4pPr>
            <a:lvl5pPr marL="1828686" indent="0" algn="ctr">
              <a:buNone/>
              <a:defRPr>
                <a:solidFill>
                  <a:schemeClr val="tx1">
                    <a:tint val="75000"/>
                  </a:schemeClr>
                </a:solidFill>
              </a:defRPr>
            </a:lvl5pPr>
            <a:lvl6pPr marL="2285857" indent="0" algn="ctr">
              <a:buNone/>
              <a:defRPr>
                <a:solidFill>
                  <a:schemeClr val="tx1">
                    <a:tint val="75000"/>
                  </a:schemeClr>
                </a:solidFill>
              </a:defRPr>
            </a:lvl6pPr>
            <a:lvl7pPr marL="2743029" indent="0" algn="ctr">
              <a:buNone/>
              <a:defRPr>
                <a:solidFill>
                  <a:schemeClr val="tx1">
                    <a:tint val="75000"/>
                  </a:schemeClr>
                </a:solidFill>
              </a:defRPr>
            </a:lvl7pPr>
            <a:lvl8pPr marL="3200200" indent="0" algn="ctr">
              <a:buNone/>
              <a:defRPr>
                <a:solidFill>
                  <a:schemeClr val="tx1">
                    <a:tint val="75000"/>
                  </a:schemeClr>
                </a:solidFill>
              </a:defRPr>
            </a:lvl8pPr>
            <a:lvl9pPr marL="3657372"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6"/>
            <a:ext cx="1543050" cy="7802033"/>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342900" y="366186"/>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extLst>
      <p:ext uri="{BB962C8B-B14F-4D97-AF65-F5344CB8AC3E}">
        <p14:creationId xmlns:p14="http://schemas.microsoft.com/office/powerpoint/2010/main" val="393947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extLst>
      <p:ext uri="{BB962C8B-B14F-4D97-AF65-F5344CB8AC3E}">
        <p14:creationId xmlns:p14="http://schemas.microsoft.com/office/powerpoint/2010/main" val="2284623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extLst>
      <p:ext uri="{BB962C8B-B14F-4D97-AF65-F5344CB8AC3E}">
        <p14:creationId xmlns:p14="http://schemas.microsoft.com/office/powerpoint/2010/main" val="3123857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extLst>
      <p:ext uri="{BB962C8B-B14F-4D97-AF65-F5344CB8AC3E}">
        <p14:creationId xmlns:p14="http://schemas.microsoft.com/office/powerpoint/2010/main" val="1426388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Pics">
    <p:spTree>
      <p:nvGrpSpPr>
        <p:cNvPr id="1" name=""/>
        <p:cNvGrpSpPr/>
        <p:nvPr/>
      </p:nvGrpSpPr>
      <p:grpSpPr>
        <a:xfrm>
          <a:off x="0" y="0"/>
          <a:ext cx="0" cy="0"/>
          <a:chOff x="0" y="0"/>
          <a:chExt cx="0" cy="0"/>
        </a:xfrm>
      </p:grpSpPr>
      <p:sp>
        <p:nvSpPr>
          <p:cNvPr id="20" name="Rectangle 19"/>
          <p:cNvSpPr/>
          <p:nvPr userDrawn="1"/>
        </p:nvSpPr>
        <p:spPr>
          <a:xfrm>
            <a:off x="0" y="4067944"/>
            <a:ext cx="6867144" cy="20162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5" name="Picture Placeholder 7"/>
          <p:cNvSpPr>
            <a:spLocks noGrp="1"/>
          </p:cNvSpPr>
          <p:nvPr>
            <p:ph type="pic" sz="quarter" idx="10" hasCustomPrompt="1"/>
          </p:nvPr>
        </p:nvSpPr>
        <p:spPr>
          <a:xfrm>
            <a:off x="482763"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77" name="Text Placeholder 3"/>
          <p:cNvSpPr>
            <a:spLocks noGrp="1"/>
          </p:cNvSpPr>
          <p:nvPr>
            <p:ph type="body" sz="half" idx="17"/>
          </p:nvPr>
        </p:nvSpPr>
        <p:spPr>
          <a:xfrm>
            <a:off x="201600" y="7066800"/>
            <a:ext cx="3224596"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79" name="Text Placeholder 3"/>
          <p:cNvSpPr>
            <a:spLocks noGrp="1"/>
          </p:cNvSpPr>
          <p:nvPr>
            <p:ph type="body" sz="half" idx="16"/>
          </p:nvPr>
        </p:nvSpPr>
        <p:spPr>
          <a:xfrm>
            <a:off x="188640" y="6804248"/>
            <a:ext cx="6408711" cy="244800"/>
          </a:xfrm>
          <a:prstGeom prst="rect">
            <a:avLst/>
          </a:prstGeom>
        </p:spPr>
        <p:txBody>
          <a:bodyPr wrap="square" lIns="90000" tIns="46800" rIns="90000" bIns="46800" numCol="1" spcCol="0" anchor="t" anchorCtr="0">
            <a:noAutofit/>
          </a:bodyPr>
          <a:lstStyle>
            <a:lvl1pPr marL="0" indent="0" algn="l">
              <a:buFont typeface="Arial" panose="020B0604020202020204" pitchFamily="34" charset="0"/>
              <a:buNone/>
              <a:defRPr sz="10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0" name="Picture Placeholder 7"/>
          <p:cNvSpPr>
            <a:spLocks noGrp="1"/>
          </p:cNvSpPr>
          <p:nvPr>
            <p:ph type="pic" sz="quarter" idx="18" hasCustomPrompt="1"/>
          </p:nvPr>
        </p:nvSpPr>
        <p:spPr>
          <a:xfrm>
            <a:off x="2500315"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3442692" y="7074000"/>
            <a:ext cx="3154660"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3442692" y="8100392"/>
            <a:ext cx="3154660"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5" name="Picture Placeholder 7"/>
          <p:cNvSpPr>
            <a:spLocks noGrp="1"/>
          </p:cNvSpPr>
          <p:nvPr>
            <p:ph type="pic" sz="quarter" idx="22" hasCustomPrompt="1"/>
          </p:nvPr>
        </p:nvSpPr>
        <p:spPr>
          <a:xfrm>
            <a:off x="4514852" y="1691681"/>
            <a:ext cx="1868903" cy="2808312"/>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7" name="Text Placeholder 3"/>
          <p:cNvSpPr>
            <a:spLocks noGrp="1"/>
          </p:cNvSpPr>
          <p:nvPr>
            <p:ph type="body" sz="half" idx="24"/>
          </p:nvPr>
        </p:nvSpPr>
        <p:spPr>
          <a:xfrm>
            <a:off x="476672" y="897851"/>
            <a:ext cx="5904656" cy="342720"/>
          </a:xfrm>
          <a:prstGeom prst="rect">
            <a:avLst/>
          </a:prstGeom>
        </p:spPr>
        <p:txBody>
          <a:bodyPr wrap="none" lIns="0" tIns="0" rIns="0" bIns="0" anchor="ctr">
            <a:noAutofit/>
          </a:bodyPr>
          <a:lstStyle>
            <a:lvl1pPr marL="0" indent="0" algn="ctr">
              <a:buNone/>
              <a:defRPr sz="2000" b="1" baseline="0">
                <a:solidFill>
                  <a:srgbClr val="E03A0B"/>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9" name="Text Placeholder 3"/>
          <p:cNvSpPr>
            <a:spLocks noGrp="1"/>
          </p:cNvSpPr>
          <p:nvPr>
            <p:ph type="body" sz="half" idx="25"/>
          </p:nvPr>
        </p:nvSpPr>
        <p:spPr>
          <a:xfrm>
            <a:off x="188640" y="8100392"/>
            <a:ext cx="3237557"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238539" y="4716016"/>
            <a:ext cx="6358814" cy="1728192"/>
          </a:xfrm>
          <a:prstGeom prst="rect">
            <a:avLst/>
          </a:prstGeom>
        </p:spPr>
        <p:txBody>
          <a:bodyPr wrap="none" lIns="90000" tIns="46800" rIns="90000" bIns="46800" anchor="t" anchorCtr="0">
            <a:noAutofit/>
          </a:bodyPr>
          <a:lstStyle>
            <a:lvl1pPr marL="0" indent="0" algn="l">
              <a:buNone/>
              <a:defRPr sz="1200" b="0" baseline="0">
                <a:solidFill>
                  <a:schemeClr val="bg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7" name="ZoneTexte 26"/>
          <p:cNvSpPr txBox="1"/>
          <p:nvPr userDrawn="1"/>
        </p:nvSpPr>
        <p:spPr>
          <a:xfrm>
            <a:off x="188640" y="161508"/>
            <a:ext cx="6477358" cy="307777"/>
          </a:xfrm>
          <a:prstGeom prst="rect">
            <a:avLst/>
          </a:prstGeom>
          <a:noFill/>
        </p:spPr>
        <p:txBody>
          <a:bodyPr wrap="square" rtlCol="0">
            <a:spAutoFit/>
          </a:bodyPr>
          <a:lstStyle/>
          <a:p>
            <a:pPr algn="r"/>
            <a:r>
              <a:rPr lang="en-US" sz="1400" b="1" noProof="0" dirty="0">
                <a:solidFill>
                  <a:schemeClr val="bg1"/>
                </a:solidFill>
                <a:latin typeface="Segoe UI" panose="020B0502040204020203" pitchFamily="34" charset="0"/>
                <a:ea typeface="Verdana" panose="020B0604030504040204" pitchFamily="34" charset="0"/>
                <a:cs typeface="Segoe UI" panose="020B0502040204020203" pitchFamily="34" charset="0"/>
              </a:rPr>
              <a:t>PRODUCT INFORMATION</a:t>
            </a:r>
          </a:p>
        </p:txBody>
      </p:sp>
      <p:pic>
        <p:nvPicPr>
          <p:cNvPr id="24" name="Image 23">
            <a:extLst>
              <a:ext uri="{FF2B5EF4-FFF2-40B4-BE49-F238E27FC236}">
                <a16:creationId xmlns:a16="http://schemas.microsoft.com/office/drawing/2014/main" id="{49AAE6C7-23C6-481E-8E74-81B1D6DC62D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186" y="13083"/>
            <a:ext cx="900000" cy="598477"/>
          </a:xfrm>
          <a:prstGeom prst="rect">
            <a:avLst/>
          </a:prstGeom>
        </p:spPr>
      </p:pic>
      <p:sp>
        <p:nvSpPr>
          <p:cNvPr id="2" name="Rectangle 1">
            <a:extLst>
              <a:ext uri="{FF2B5EF4-FFF2-40B4-BE49-F238E27FC236}">
                <a16:creationId xmlns:a16="http://schemas.microsoft.com/office/drawing/2014/main" id="{9117EB06-D0E8-5EAE-0A79-83DF2475F900}"/>
              </a:ext>
            </a:extLst>
          </p:cNvPr>
          <p:cNvSpPr/>
          <p:nvPr userDrawn="1"/>
        </p:nvSpPr>
        <p:spPr>
          <a:xfrm>
            <a:off x="9144" y="8748464"/>
            <a:ext cx="6830568" cy="380373"/>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2">
            <a:extLst>
              <a:ext uri="{FF2B5EF4-FFF2-40B4-BE49-F238E27FC236}">
                <a16:creationId xmlns:a16="http://schemas.microsoft.com/office/drawing/2014/main" id="{B7E593AF-90AD-29FC-61CC-B0CB60A3662D}"/>
              </a:ext>
            </a:extLst>
          </p:cNvPr>
          <p:cNvSpPr/>
          <p:nvPr userDrawn="1"/>
        </p:nvSpPr>
        <p:spPr>
          <a:xfrm>
            <a:off x="0" y="8753153"/>
            <a:ext cx="4869160" cy="400110"/>
          </a:xfrm>
          <a:prstGeom prst="rect">
            <a:avLst/>
          </a:prstGeom>
        </p:spPr>
        <p:txBody>
          <a:bodyPr wrap="square">
            <a:spAutoFit/>
          </a:bodyPr>
          <a:lstStyle/>
          <a:p>
            <a:pPr algn="just"/>
            <a:r>
              <a:rPr lang="en-US" sz="500" noProof="0" dirty="0">
                <a:solidFill>
                  <a:schemeClr val="tx1">
                    <a:lumMod val="50000"/>
                    <a:lumOff val="50000"/>
                  </a:schemeClr>
                </a:solidFill>
                <a:latin typeface="Segoe UI" panose="020B0502040204020203" pitchFamily="34" charset="0"/>
                <a:ea typeface="Segoe UI" panose="020B0502040204020203" pitchFamily="34" charset="0"/>
                <a:cs typeface="Segoe UI" panose="020B0502040204020203" pitchFamily="34" charset="0"/>
              </a:rPr>
              <a:t>© 2025 Guillemot Corporation S.A. All rights reserved. Hercules® and DJUCED® are registered trademarks of Guillemot Corporation S.A. Serato®, Serato DJ Lite® and Serato DJ Pro® are registered trademarks of Serato Audio Research, Ltd. All other trademarks and brand names are hereby acknowledged and are the property of their respective owners. Images, product names and features not binding. Contents, designs and specifications are subject to change without prior notice and may vary from one country to another.</a:t>
            </a:r>
          </a:p>
        </p:txBody>
      </p:sp>
      <p:cxnSp>
        <p:nvCxnSpPr>
          <p:cNvPr id="4" name="Connecteur droit 39">
            <a:extLst>
              <a:ext uri="{FF2B5EF4-FFF2-40B4-BE49-F238E27FC236}">
                <a16:creationId xmlns:a16="http://schemas.microsoft.com/office/drawing/2014/main" id="{83BBCCC2-EAB6-80D5-71C1-67545325F61C}"/>
              </a:ext>
            </a:extLst>
          </p:cNvPr>
          <p:cNvCxnSpPr>
            <a:cxnSpLocks/>
          </p:cNvCxnSpPr>
          <p:nvPr userDrawn="1"/>
        </p:nvCxnSpPr>
        <p:spPr>
          <a:xfrm>
            <a:off x="4983480" y="8814816"/>
            <a:ext cx="0" cy="256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ZoneTexte 38">
            <a:extLst>
              <a:ext uri="{FF2B5EF4-FFF2-40B4-BE49-F238E27FC236}">
                <a16:creationId xmlns:a16="http://schemas.microsoft.com/office/drawing/2014/main" id="{34153208-74D7-5E0B-CA7A-69A6467630E1}"/>
              </a:ext>
            </a:extLst>
          </p:cNvPr>
          <p:cNvSpPr txBox="1"/>
          <p:nvPr userDrawn="1"/>
        </p:nvSpPr>
        <p:spPr>
          <a:xfrm>
            <a:off x="5047488" y="8807845"/>
            <a:ext cx="1747771" cy="261610"/>
          </a:xfrm>
          <a:prstGeom prst="rect">
            <a:avLst/>
          </a:prstGeom>
          <a:noFill/>
        </p:spPr>
        <p:txBody>
          <a:bodyPr wrap="square" rtlCol="0">
            <a:spAutoFit/>
          </a:bodyPr>
          <a:lstStyle/>
          <a:p>
            <a:pPr algn="ctr"/>
            <a:r>
              <a:rPr lang="en-US" sz="1100" b="1" noProof="0" dirty="0">
                <a:latin typeface="Segoe UI" panose="020B0502040204020203" pitchFamily="34" charset="0"/>
                <a:ea typeface="Segoe UI" panose="020B0502040204020203" pitchFamily="34" charset="0"/>
                <a:cs typeface="Segoe UI" panose="020B0502040204020203" pitchFamily="34" charset="0"/>
              </a:rPr>
              <a:t>www.hercules.com</a:t>
            </a:r>
          </a:p>
        </p:txBody>
      </p:sp>
    </p:spTree>
    <p:extLst>
      <p:ext uri="{BB962C8B-B14F-4D97-AF65-F5344CB8AC3E}">
        <p14:creationId xmlns:p14="http://schemas.microsoft.com/office/powerpoint/2010/main" val="284033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nodePh="1">
                                  <p:stCondLst>
                                    <p:cond delay="0"/>
                                  </p:stCondLst>
                                  <p:endCondLst>
                                    <p:cond evt="begin" delay="0">
                                      <p:tn val="5"/>
                                    </p:cond>
                                  </p:end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wipe(down)">
                                      <p:cBhvr>
                                        <p:cTn id="7" dur="500"/>
                                        <p:tgtEl>
                                          <p:spTgt spid="79">
                                            <p:txEl>
                                              <p:pRg st="0" end="0"/>
                                            </p:txEl>
                                          </p:spTgt>
                                        </p:tgtEl>
                                      </p:cBhvr>
                                    </p:animEffect>
                                  </p:childTnLst>
                                </p:cTn>
                              </p:par>
                              <p:par>
                                <p:cTn id="8" presetID="2" presetClass="entr" presetSubtype="4" accel="50000" decel="50000" fill="hold" grpId="0" nodeType="withEffect">
                                  <p:stCondLst>
                                    <p:cond delay="0"/>
                                  </p:stCondLst>
                                  <p:childTnLst>
                                    <p:set>
                                      <p:cBhvr>
                                        <p:cTn id="9" dur="1" fill="hold">
                                          <p:stCondLst>
                                            <p:cond delay="0"/>
                                          </p:stCondLst>
                                        </p:cTn>
                                        <p:tgtEl>
                                          <p:spTgt spid="75"/>
                                        </p:tgtEl>
                                        <p:attrNameLst>
                                          <p:attrName>style.visibility</p:attrName>
                                        </p:attrNameLst>
                                      </p:cBhvr>
                                      <p:to>
                                        <p:strVal val="visible"/>
                                      </p:to>
                                    </p:set>
                                    <p:anim calcmode="lin" valueType="num">
                                      <p:cBhvr additive="base">
                                        <p:cTn id="10" dur="500" fill="hold"/>
                                        <p:tgtEl>
                                          <p:spTgt spid="75"/>
                                        </p:tgtEl>
                                        <p:attrNameLst>
                                          <p:attrName>ppt_x</p:attrName>
                                        </p:attrNameLst>
                                      </p:cBhvr>
                                      <p:tavLst>
                                        <p:tav tm="0">
                                          <p:val>
                                            <p:strVal val="#ppt_x"/>
                                          </p:val>
                                        </p:tav>
                                        <p:tav tm="100000">
                                          <p:val>
                                            <p:strVal val="#ppt_x"/>
                                          </p:val>
                                        </p:tav>
                                      </p:tavLst>
                                    </p:anim>
                                    <p:anim calcmode="lin" valueType="num">
                                      <p:cBhvr additive="base">
                                        <p:cTn id="11" dur="500" fill="hold"/>
                                        <p:tgtEl>
                                          <p:spTgt spid="75"/>
                                        </p:tgtEl>
                                        <p:attrNameLst>
                                          <p:attrName>ppt_y</p:attrName>
                                        </p:attrNameLst>
                                      </p:cBhvr>
                                      <p:tavLst>
                                        <p:tav tm="0">
                                          <p:val>
                                            <p:strVal val="1+#ppt_h/2"/>
                                          </p:val>
                                        </p:tav>
                                        <p:tav tm="100000">
                                          <p:val>
                                            <p:strVal val="#ppt_y"/>
                                          </p:val>
                                        </p:tav>
                                      </p:tavLst>
                                    </p:anim>
                                  </p:childTnLst>
                                </p:cTn>
                              </p:par>
                            </p:childTnLst>
                          </p:cTn>
                        </p:par>
                        <p:par>
                          <p:cTn id="12" fill="hold">
                            <p:stCondLst>
                              <p:cond delay="500"/>
                            </p:stCondLst>
                            <p:childTnLst>
                              <p:par>
                                <p:cTn id="13" presetID="2" presetClass="entr" presetSubtype="4" accel="50000" decel="50000" fill="hold" grpId="0" nodeType="afterEffect" nodePh="1">
                                  <p:stCondLst>
                                    <p:cond delay="0"/>
                                  </p:stCondLst>
                                  <p:endCondLst>
                                    <p:cond evt="begin" delay="0">
                                      <p:tn val="13"/>
                                    </p:cond>
                                  </p:endCondLst>
                                  <p:childTnLst>
                                    <p:set>
                                      <p:cBhvr>
                                        <p:cTn id="14" dur="1" fill="hold">
                                          <p:stCondLst>
                                            <p:cond delay="0"/>
                                          </p:stCondLst>
                                        </p:cTn>
                                        <p:tgtEl>
                                          <p:spTgt spid="77">
                                            <p:txEl>
                                              <p:pRg st="0" end="0"/>
                                            </p:txEl>
                                          </p:spTgt>
                                        </p:tgtEl>
                                        <p:attrNameLst>
                                          <p:attrName>style.visibility</p:attrName>
                                        </p:attrNameLst>
                                      </p:cBhvr>
                                      <p:to>
                                        <p:strVal val="visible"/>
                                      </p:to>
                                    </p:set>
                                    <p:anim calcmode="lin" valueType="num">
                                      <p:cBhvr additive="base">
                                        <p:cTn id="15" dur="500" fill="hold"/>
                                        <p:tgtEl>
                                          <p:spTgt spid="7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1000"/>
                            </p:stCondLst>
                            <p:childTnLst>
                              <p:par>
                                <p:cTn id="18" presetID="22" presetClass="entr" presetSubtype="4" fill="hold" grpId="0" nodeType="afterEffect" nodePh="1">
                                  <p:stCondLst>
                                    <p:cond delay="0"/>
                                  </p:stCondLst>
                                  <p:endCondLst>
                                    <p:cond evt="begin" delay="0">
                                      <p:tn val="18"/>
                                    </p:cond>
                                  </p:endCondLst>
                                  <p:childTnLst>
                                    <p:set>
                                      <p:cBhvr>
                                        <p:cTn id="19" dur="1" fill="hold">
                                          <p:stCondLst>
                                            <p:cond delay="0"/>
                                          </p:stCondLst>
                                        </p:cTn>
                                        <p:tgtEl>
                                          <p:spTgt spid="84">
                                            <p:txEl>
                                              <p:pRg st="0" end="0"/>
                                            </p:txEl>
                                          </p:spTgt>
                                        </p:tgtEl>
                                        <p:attrNameLst>
                                          <p:attrName>style.visibility</p:attrName>
                                        </p:attrNameLst>
                                      </p:cBhvr>
                                      <p:to>
                                        <p:strVal val="visible"/>
                                      </p:to>
                                    </p:set>
                                    <p:animEffect transition="in" filter="wipe(down)">
                                      <p:cBhvr>
                                        <p:cTn id="20" dur="500"/>
                                        <p:tgtEl>
                                          <p:spTgt spid="84">
                                            <p:txEl>
                                              <p:pRg st="0" end="0"/>
                                            </p:txEl>
                                          </p:spTgt>
                                        </p:tgtEl>
                                      </p:cBhvr>
                                    </p:animEffect>
                                  </p:childTnLst>
                                </p:cTn>
                              </p:par>
                              <p:par>
                                <p:cTn id="21" presetID="2" presetClass="entr" presetSubtype="4" accel="50000" decel="50000" fill="hold" grpId="0" nodeType="withEffect">
                                  <p:stCondLst>
                                    <p:cond delay="0"/>
                                  </p:stCondLst>
                                  <p:childTnLst>
                                    <p:set>
                                      <p:cBhvr>
                                        <p:cTn id="22" dur="1" fill="hold">
                                          <p:stCondLst>
                                            <p:cond delay="0"/>
                                          </p:stCondLst>
                                        </p:cTn>
                                        <p:tgtEl>
                                          <p:spTgt spid="80"/>
                                        </p:tgtEl>
                                        <p:attrNameLst>
                                          <p:attrName>style.visibility</p:attrName>
                                        </p:attrNameLst>
                                      </p:cBhvr>
                                      <p:to>
                                        <p:strVal val="visible"/>
                                      </p:to>
                                    </p:set>
                                    <p:anim calcmode="lin" valueType="num">
                                      <p:cBhvr additive="base">
                                        <p:cTn id="23" dur="500" fill="hold"/>
                                        <p:tgtEl>
                                          <p:spTgt spid="80"/>
                                        </p:tgtEl>
                                        <p:attrNameLst>
                                          <p:attrName>ppt_x</p:attrName>
                                        </p:attrNameLst>
                                      </p:cBhvr>
                                      <p:tavLst>
                                        <p:tav tm="0">
                                          <p:val>
                                            <p:strVal val="#ppt_x"/>
                                          </p:val>
                                        </p:tav>
                                        <p:tav tm="100000">
                                          <p:val>
                                            <p:strVal val="#ppt_x"/>
                                          </p:val>
                                        </p:tav>
                                      </p:tavLst>
                                    </p:anim>
                                    <p:anim calcmode="lin" valueType="num">
                                      <p:cBhvr additive="base">
                                        <p:cTn id="24" dur="500" fill="hold"/>
                                        <p:tgtEl>
                                          <p:spTgt spid="80"/>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accel="50000" decel="50000" fill="hold" grpId="0" nodeType="afterEffect" nodePh="1">
                                  <p:stCondLst>
                                    <p:cond delay="0"/>
                                  </p:stCondLst>
                                  <p:endCondLst>
                                    <p:cond evt="begin" delay="0">
                                      <p:tn val="26"/>
                                    </p:cond>
                                  </p:endCondLst>
                                  <p:childTnLst>
                                    <p:set>
                                      <p:cBhvr>
                                        <p:cTn id="27" dur="1" fill="hold">
                                          <p:stCondLst>
                                            <p:cond delay="0"/>
                                          </p:stCondLst>
                                        </p:cTn>
                                        <p:tgtEl>
                                          <p:spTgt spid="82">
                                            <p:txEl>
                                              <p:pRg st="0" end="0"/>
                                            </p:txEl>
                                          </p:spTgt>
                                        </p:tgtEl>
                                        <p:attrNameLst>
                                          <p:attrName>style.visibility</p:attrName>
                                        </p:attrNameLst>
                                      </p:cBhvr>
                                      <p:to>
                                        <p:strVal val="visible"/>
                                      </p:to>
                                    </p:set>
                                    <p:anim calcmode="lin" valueType="num">
                                      <p:cBhvr additive="base">
                                        <p:cTn id="28"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30" fill="hold">
                            <p:stCondLst>
                              <p:cond delay="2000"/>
                            </p:stCondLst>
                            <p:childTnLst>
                              <p:par>
                                <p:cTn id="31" presetID="22" presetClass="entr" presetSubtype="4" fill="hold" grpId="0" nodeType="afterEffect" nodePh="1">
                                  <p:stCondLst>
                                    <p:cond delay="0"/>
                                  </p:stCondLst>
                                  <p:endCondLst>
                                    <p:cond evt="begin" delay="0">
                                      <p:tn val="31"/>
                                    </p:cond>
                                  </p:endCondLst>
                                  <p:childTnLst>
                                    <p:set>
                                      <p:cBhvr>
                                        <p:cTn id="32" dur="1" fill="hold">
                                          <p:stCondLst>
                                            <p:cond delay="0"/>
                                          </p:stCondLst>
                                        </p:cTn>
                                        <p:tgtEl>
                                          <p:spTgt spid="89">
                                            <p:txEl>
                                              <p:pRg st="0" end="0"/>
                                            </p:txEl>
                                          </p:spTgt>
                                        </p:tgtEl>
                                        <p:attrNameLst>
                                          <p:attrName>style.visibility</p:attrName>
                                        </p:attrNameLst>
                                      </p:cBhvr>
                                      <p:to>
                                        <p:strVal val="visible"/>
                                      </p:to>
                                    </p:set>
                                    <p:animEffect transition="in" filter="wipe(down)">
                                      <p:cBhvr>
                                        <p:cTn id="33" dur="500"/>
                                        <p:tgtEl>
                                          <p:spTgt spid="89">
                                            <p:txEl>
                                              <p:pRg st="0" end="0"/>
                                            </p:txEl>
                                          </p:spTgt>
                                        </p:tgtEl>
                                      </p:cBhvr>
                                    </p:animEffect>
                                  </p:childTnLst>
                                </p:cTn>
                              </p:par>
                              <p:par>
                                <p:cTn id="34" presetID="2" presetClass="entr" presetSubtype="4" accel="50000" decel="50000" fill="hold" grpId="0" nodeType="withEffect">
                                  <p:stCondLst>
                                    <p:cond delay="0"/>
                                  </p:stCondLst>
                                  <p:childTnLst>
                                    <p:set>
                                      <p:cBhvr>
                                        <p:cTn id="35" dur="1" fill="hold">
                                          <p:stCondLst>
                                            <p:cond delay="0"/>
                                          </p:stCondLst>
                                        </p:cTn>
                                        <p:tgtEl>
                                          <p:spTgt spid="85"/>
                                        </p:tgtEl>
                                        <p:attrNameLst>
                                          <p:attrName>style.visibility</p:attrName>
                                        </p:attrNameLst>
                                      </p:cBhvr>
                                      <p:to>
                                        <p:strVal val="visible"/>
                                      </p:to>
                                    </p:set>
                                    <p:anim calcmode="lin" valueType="num">
                                      <p:cBhvr additive="base">
                                        <p:cTn id="36" dur="500" fill="hold"/>
                                        <p:tgtEl>
                                          <p:spTgt spid="85"/>
                                        </p:tgtEl>
                                        <p:attrNameLst>
                                          <p:attrName>ppt_x</p:attrName>
                                        </p:attrNameLst>
                                      </p:cBhvr>
                                      <p:tavLst>
                                        <p:tav tm="0">
                                          <p:val>
                                            <p:strVal val="#ppt_x"/>
                                          </p:val>
                                        </p:tav>
                                        <p:tav tm="100000">
                                          <p:val>
                                            <p:strVal val="#ppt_x"/>
                                          </p:val>
                                        </p:tav>
                                      </p:tavLst>
                                    </p:anim>
                                    <p:anim calcmode="lin" valueType="num">
                                      <p:cBhvr additive="base">
                                        <p:cTn id="37" dur="500" fill="hold"/>
                                        <p:tgtEl>
                                          <p:spTgt spid="85"/>
                                        </p:tgtEl>
                                        <p:attrNameLst>
                                          <p:attrName>ppt_y</p:attrName>
                                        </p:attrNameLst>
                                      </p:cBhvr>
                                      <p:tavLst>
                                        <p:tav tm="0">
                                          <p:val>
                                            <p:strVal val="1+#ppt_h/2"/>
                                          </p:val>
                                        </p:tav>
                                        <p:tav tm="100000">
                                          <p:val>
                                            <p:strVal val="#ppt_y"/>
                                          </p:val>
                                        </p:tav>
                                      </p:tavLst>
                                    </p:anim>
                                  </p:childTnLst>
                                </p:cTn>
                              </p:par>
                            </p:childTnLst>
                          </p:cTn>
                        </p:par>
                        <p:par>
                          <p:cTn id="38" fill="hold">
                            <p:stCondLst>
                              <p:cond delay="2500"/>
                            </p:stCondLst>
                            <p:childTnLst>
                              <p:par>
                                <p:cTn id="39" presetID="2" presetClass="entr" presetSubtype="4" accel="50000" decel="50000" fill="hold" grpId="0" nodeType="afterEffect" nodePh="1">
                                  <p:stCondLst>
                                    <p:cond delay="0"/>
                                  </p:stCondLst>
                                  <p:endCondLst>
                                    <p:cond evt="begin" delay="0">
                                      <p:tn val="39"/>
                                    </p:cond>
                                  </p:endCondLst>
                                  <p:childTnLst>
                                    <p:set>
                                      <p:cBhvr>
                                        <p:cTn id="40" dur="1" fill="hold">
                                          <p:stCondLst>
                                            <p:cond delay="0"/>
                                          </p:stCondLst>
                                        </p:cTn>
                                        <p:tgtEl>
                                          <p:spTgt spid="87">
                                            <p:txEl>
                                              <p:pRg st="0" end="0"/>
                                            </p:txEl>
                                          </p:spTgt>
                                        </p:tgtEl>
                                        <p:attrNameLst>
                                          <p:attrName>style.visibility</p:attrName>
                                        </p:attrNameLst>
                                      </p:cBhvr>
                                      <p:to>
                                        <p:strVal val="visible"/>
                                      </p:to>
                                    </p:set>
                                    <p:anim calcmode="lin" valueType="num">
                                      <p:cBhvr additive="base">
                                        <p:cTn id="4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7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77"/>
                        </p:tgtEl>
                        <p:attrNameLst>
                          <p:attrName>style.visibility</p:attrName>
                        </p:attrNameLst>
                      </p:cBhvr>
                      <p:to>
                        <p:strVal val="visible"/>
                      </p:to>
                    </p:set>
                    <p:anim calcmode="lin" valueType="num">
                      <p:cBhvr additive="base">
                        <p:cTn dur="500" fill="hold"/>
                        <p:tgtEl>
                          <p:spTgt spid="77"/>
                        </p:tgtEl>
                        <p:attrNameLst>
                          <p:attrName>ppt_x</p:attrName>
                        </p:attrNameLst>
                      </p:cBhvr>
                      <p:tavLst>
                        <p:tav tm="0">
                          <p:val>
                            <p:strVal val="#ppt_x"/>
                          </p:val>
                        </p:tav>
                        <p:tav tm="100000">
                          <p:val>
                            <p:strVal val="#ppt_x"/>
                          </p:val>
                        </p:tav>
                      </p:tavLst>
                    </p:anim>
                    <p:anim calcmode="lin" valueType="num">
                      <p:cBhvr additive="base">
                        <p:cTn dur="500" fill="hold"/>
                        <p:tgtEl>
                          <p:spTgt spid="77"/>
                        </p:tgtEl>
                        <p:attrNameLst>
                          <p:attrName>ppt_y</p:attrName>
                        </p:attrNameLst>
                      </p:cBhvr>
                      <p:tavLst>
                        <p:tav tm="0">
                          <p:val>
                            <p:strVal val="1+#ppt_h/2"/>
                          </p:val>
                        </p:tav>
                        <p:tav tm="100000">
                          <p:val>
                            <p:strVal val="#ppt_y"/>
                          </p:val>
                        </p:tav>
                      </p:tavLst>
                    </p:anim>
                  </p:childTnLst>
                </p:cTn>
              </p:par>
            </p:tnLst>
          </p:tmpl>
        </p:tmplLst>
      </p:bldP>
      <p:bldP spid="7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79"/>
                        </p:tgtEl>
                        <p:attrNameLst>
                          <p:attrName>style.visibility</p:attrName>
                        </p:attrNameLst>
                      </p:cBhvr>
                      <p:to>
                        <p:strVal val="visible"/>
                      </p:to>
                    </p:set>
                    <p:animEffect transition="in" filter="wipe(down)">
                      <p:cBhvr>
                        <p:cTn dur="500"/>
                        <p:tgtEl>
                          <p:spTgt spid="79"/>
                        </p:tgtEl>
                      </p:cBhvr>
                    </p:animEffect>
                  </p:childTnLst>
                </p:cTn>
              </p:par>
            </p:tnLst>
          </p:tmpl>
        </p:tmplLst>
      </p:bldP>
      <p:bldP spid="80"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5" grpId="0"/>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89"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9"/>
                        </p:tgtEl>
                        <p:attrNameLst>
                          <p:attrName>style.visibility</p:attrName>
                        </p:attrNameLst>
                      </p:cBhvr>
                      <p:to>
                        <p:strVal val="visible"/>
                      </p:to>
                    </p:set>
                    <p:animEffect transition="in" filter="wipe(down)">
                      <p:cBhvr>
                        <p:cTn dur="500"/>
                        <p:tgtEl>
                          <p:spTgt spid="89"/>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3-Pics">
    <p:spTree>
      <p:nvGrpSpPr>
        <p:cNvPr id="1" name=""/>
        <p:cNvGrpSpPr/>
        <p:nvPr/>
      </p:nvGrpSpPr>
      <p:grpSpPr>
        <a:xfrm>
          <a:off x="0" y="0"/>
          <a:ext cx="0" cy="0"/>
          <a:chOff x="0" y="0"/>
          <a:chExt cx="0" cy="0"/>
        </a:xfrm>
      </p:grpSpPr>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5" name="Picture Placeholder 7"/>
          <p:cNvSpPr>
            <a:spLocks noGrp="1"/>
          </p:cNvSpPr>
          <p:nvPr>
            <p:ph type="pic" sz="quarter" idx="10" hasCustomPrompt="1"/>
          </p:nvPr>
        </p:nvSpPr>
        <p:spPr>
          <a:xfrm>
            <a:off x="188641" y="2123729"/>
            <a:ext cx="2376264"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2972034" y="7236296"/>
            <a:ext cx="3553309"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4" name="Text Placeholder 3"/>
          <p:cNvSpPr>
            <a:spLocks noGrp="1"/>
          </p:cNvSpPr>
          <p:nvPr>
            <p:ph type="body" sz="half" idx="21"/>
          </p:nvPr>
        </p:nvSpPr>
        <p:spPr>
          <a:xfrm>
            <a:off x="2996952" y="8100392"/>
            <a:ext cx="3528392"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dirty="0"/>
          </a:p>
        </p:txBody>
      </p:sp>
      <p:sp>
        <p:nvSpPr>
          <p:cNvPr id="87" name="Text Placeholder 3"/>
          <p:cNvSpPr>
            <a:spLocks noGrp="1"/>
          </p:cNvSpPr>
          <p:nvPr>
            <p:ph type="body" sz="half" idx="24"/>
          </p:nvPr>
        </p:nvSpPr>
        <p:spPr>
          <a:xfrm>
            <a:off x="201600" y="1324800"/>
            <a:ext cx="2376264" cy="676800"/>
          </a:xfrm>
          <a:prstGeom prst="rect">
            <a:avLst/>
          </a:prstGeom>
        </p:spPr>
        <p:txBody>
          <a:bodyPr wrap="square" lIns="90000" tIns="46800" rIns="90000" bIns="46800" anchor="t" anchorCtr="0">
            <a:noAutofit/>
          </a:bodyPr>
          <a:lstStyle>
            <a:lvl1pPr marL="0" indent="0" algn="l">
              <a:buNone/>
              <a:defRPr sz="1000" b="1"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188640" y="4716016"/>
            <a:ext cx="2419935" cy="576064"/>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14" name="ZoneTexte 13"/>
          <p:cNvSpPr txBox="1"/>
          <p:nvPr userDrawn="1"/>
        </p:nvSpPr>
        <p:spPr>
          <a:xfrm>
            <a:off x="-27384" y="161508"/>
            <a:ext cx="6693382" cy="307777"/>
          </a:xfrm>
          <a:prstGeom prst="rect">
            <a:avLst/>
          </a:prstGeom>
          <a:noFill/>
        </p:spPr>
        <p:txBody>
          <a:bodyPr wrap="square" rtlCol="0">
            <a:spAutoFit/>
          </a:bodyPr>
          <a:lstStyle/>
          <a:p>
            <a:pPr algn="r"/>
            <a:r>
              <a:rPr lang="fr-FR" sz="1400" b="1" dirty="0">
                <a:solidFill>
                  <a:schemeClr val="bg1"/>
                </a:solidFill>
                <a:latin typeface="Segoe UI" panose="020B0502040204020203" pitchFamily="34" charset="0"/>
                <a:ea typeface="Verdana" panose="020B0604030504040204" pitchFamily="34" charset="0"/>
                <a:cs typeface="Segoe UI" panose="020B0502040204020203" pitchFamily="34" charset="0"/>
              </a:rPr>
              <a:t>INFORMATIONS</a:t>
            </a:r>
            <a:r>
              <a:rPr lang="fr-FR" sz="1400" b="1" baseline="0" dirty="0">
                <a:solidFill>
                  <a:schemeClr val="bg1"/>
                </a:solidFill>
                <a:latin typeface="Segoe UI" panose="020B0502040204020203" pitchFamily="34" charset="0"/>
                <a:ea typeface="Verdana" panose="020B0604030504040204" pitchFamily="34" charset="0"/>
                <a:cs typeface="Segoe UI" panose="020B0502040204020203" pitchFamily="34" charset="0"/>
              </a:rPr>
              <a:t> PRODUIT</a:t>
            </a:r>
            <a:endParaRPr lang="fr-FR" sz="1400" b="1" dirty="0">
              <a:solidFill>
                <a:schemeClr val="bg1"/>
              </a:solidFill>
              <a:latin typeface="Segoe UI" panose="020B0502040204020203" pitchFamily="34" charset="0"/>
              <a:ea typeface="Verdana" panose="020B0604030504040204" pitchFamily="34" charset="0"/>
              <a:cs typeface="Segoe UI" panose="020B0502040204020203" pitchFamily="34" charset="0"/>
            </a:endParaRPr>
          </a:p>
        </p:txBody>
      </p:sp>
      <p:sp>
        <p:nvSpPr>
          <p:cNvPr id="16" name="Rectangle 15"/>
          <p:cNvSpPr/>
          <p:nvPr userDrawn="1"/>
        </p:nvSpPr>
        <p:spPr>
          <a:xfrm>
            <a:off x="-2839" y="8604448"/>
            <a:ext cx="6848617" cy="556504"/>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343" rtl="0" eaLnBrk="1" latinLnBrk="0" hangingPunct="1">
              <a:defRPr sz="1800" kern="1200">
                <a:solidFill>
                  <a:schemeClr val="lt1"/>
                </a:solidFill>
                <a:latin typeface="+mn-lt"/>
                <a:ea typeface="+mn-ea"/>
                <a:cs typeface="+mn-cs"/>
              </a:defRPr>
            </a:lvl1pPr>
            <a:lvl2pPr marL="457172" algn="l" defTabSz="914343" rtl="0" eaLnBrk="1" latinLnBrk="0" hangingPunct="1">
              <a:defRPr sz="1800" kern="1200">
                <a:solidFill>
                  <a:schemeClr val="lt1"/>
                </a:solidFill>
                <a:latin typeface="+mn-lt"/>
                <a:ea typeface="+mn-ea"/>
                <a:cs typeface="+mn-cs"/>
              </a:defRPr>
            </a:lvl2pPr>
            <a:lvl3pPr marL="914343" algn="l" defTabSz="914343" rtl="0" eaLnBrk="1" latinLnBrk="0" hangingPunct="1">
              <a:defRPr sz="1800" kern="1200">
                <a:solidFill>
                  <a:schemeClr val="lt1"/>
                </a:solidFill>
                <a:latin typeface="+mn-lt"/>
                <a:ea typeface="+mn-ea"/>
                <a:cs typeface="+mn-cs"/>
              </a:defRPr>
            </a:lvl3pPr>
            <a:lvl4pPr marL="1371515" algn="l" defTabSz="914343" rtl="0" eaLnBrk="1" latinLnBrk="0" hangingPunct="1">
              <a:defRPr sz="1800" kern="1200">
                <a:solidFill>
                  <a:schemeClr val="lt1"/>
                </a:solidFill>
                <a:latin typeface="+mn-lt"/>
                <a:ea typeface="+mn-ea"/>
                <a:cs typeface="+mn-cs"/>
              </a:defRPr>
            </a:lvl4pPr>
            <a:lvl5pPr marL="1828686" algn="l" defTabSz="914343" rtl="0" eaLnBrk="1" latinLnBrk="0" hangingPunct="1">
              <a:defRPr sz="1800" kern="1200">
                <a:solidFill>
                  <a:schemeClr val="lt1"/>
                </a:solidFill>
                <a:latin typeface="+mn-lt"/>
                <a:ea typeface="+mn-ea"/>
                <a:cs typeface="+mn-cs"/>
              </a:defRPr>
            </a:lvl5pPr>
            <a:lvl6pPr marL="2285857" algn="l" defTabSz="914343" rtl="0" eaLnBrk="1" latinLnBrk="0" hangingPunct="1">
              <a:defRPr sz="1800" kern="1200">
                <a:solidFill>
                  <a:schemeClr val="lt1"/>
                </a:solidFill>
                <a:latin typeface="+mn-lt"/>
                <a:ea typeface="+mn-ea"/>
                <a:cs typeface="+mn-cs"/>
              </a:defRPr>
            </a:lvl6pPr>
            <a:lvl7pPr marL="2743029" algn="l" defTabSz="914343" rtl="0" eaLnBrk="1" latinLnBrk="0" hangingPunct="1">
              <a:defRPr sz="1800" kern="1200">
                <a:solidFill>
                  <a:schemeClr val="lt1"/>
                </a:solidFill>
                <a:latin typeface="+mn-lt"/>
                <a:ea typeface="+mn-ea"/>
                <a:cs typeface="+mn-cs"/>
              </a:defRPr>
            </a:lvl7pPr>
            <a:lvl8pPr marL="3200200" algn="l" defTabSz="914343" rtl="0" eaLnBrk="1" latinLnBrk="0" hangingPunct="1">
              <a:defRPr sz="1800" kern="1200">
                <a:solidFill>
                  <a:schemeClr val="lt1"/>
                </a:solidFill>
                <a:latin typeface="+mn-lt"/>
                <a:ea typeface="+mn-ea"/>
                <a:cs typeface="+mn-cs"/>
              </a:defRPr>
            </a:lvl8pPr>
            <a:lvl9pPr marL="3657372" algn="l" defTabSz="914343" rtl="0" eaLnBrk="1" latinLnBrk="0" hangingPunct="1">
              <a:defRPr sz="1800" kern="1200">
                <a:solidFill>
                  <a:schemeClr val="lt1"/>
                </a:solidFill>
                <a:latin typeface="+mn-lt"/>
                <a:ea typeface="+mn-ea"/>
                <a:cs typeface="+mn-cs"/>
              </a:defRPr>
            </a:lvl9pPr>
          </a:lstStyle>
          <a:p>
            <a:pPr algn="ctr"/>
            <a:endParaRPr lang="fr-FR" dirty="0"/>
          </a:p>
        </p:txBody>
      </p:sp>
      <p:sp>
        <p:nvSpPr>
          <p:cNvPr id="17" name="Rectangle 16"/>
          <p:cNvSpPr/>
          <p:nvPr userDrawn="1"/>
        </p:nvSpPr>
        <p:spPr>
          <a:xfrm>
            <a:off x="-2838" y="8676456"/>
            <a:ext cx="5217152" cy="323165"/>
          </a:xfrm>
          <a:prstGeom prst="rect">
            <a:avLst/>
          </a:prstGeom>
        </p:spPr>
        <p:txBody>
          <a:bodyPr wrap="square">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marL="0" marR="0" lvl="0" indent="0" algn="just" defTabSz="914343" rtl="0" eaLnBrk="1" fontAlgn="auto" latinLnBrk="0" hangingPunct="1">
              <a:lnSpc>
                <a:spcPct val="100000"/>
              </a:lnSpc>
              <a:spcBef>
                <a:spcPts val="0"/>
              </a:spcBef>
              <a:spcAft>
                <a:spcPts val="0"/>
              </a:spcAft>
              <a:buClrTx/>
              <a:buSzTx/>
              <a:buFontTx/>
              <a:buNone/>
              <a:tabLst/>
              <a:defRPr/>
            </a:pPr>
            <a:r>
              <a:rPr lang="en-US" sz="500" noProof="0" dirty="0">
                <a:solidFill>
                  <a:schemeClr val="tx1">
                    <a:lumMod val="50000"/>
                    <a:lumOff val="50000"/>
                  </a:schemeClr>
                </a:solidFill>
                <a:latin typeface="Segoe UI" panose="020B0502040204020203" pitchFamily="34" charset="0"/>
                <a:ea typeface="Segoe UI" panose="020B0502040204020203" pitchFamily="34" charset="0"/>
                <a:cs typeface="Segoe UI" panose="020B0502040204020203" pitchFamily="34" charset="0"/>
              </a:rPr>
              <a:t>© 2025 Guillemot Corporation S.A. All rights reserved. Hercules® is a registered trademark of Guillemot Corporation S.A. All other trademarks and brand names are hereby acknowledged and are the property of their respective owners. Photos and illustrations not binding. Contents, designs and specifications are subject to change without prior notice and may vary from one country to another.</a:t>
            </a:r>
          </a:p>
        </p:txBody>
      </p:sp>
      <p:sp>
        <p:nvSpPr>
          <p:cNvPr id="18" name="ZoneTexte 23"/>
          <p:cNvSpPr txBox="1"/>
          <p:nvPr userDrawn="1"/>
        </p:nvSpPr>
        <p:spPr>
          <a:xfrm>
            <a:off x="5209621" y="8718735"/>
            <a:ext cx="1747771" cy="261610"/>
          </a:xfrm>
          <a:prstGeom prst="rect">
            <a:avLst/>
          </a:prstGeom>
          <a:noFill/>
        </p:spPr>
        <p:txBody>
          <a:bodyPr wrap="square" rtlCol="0">
            <a:spAutoFit/>
          </a:bodyPr>
          <a:lst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a:lstStyle>
          <a:p>
            <a:pPr algn="ctr"/>
            <a:r>
              <a:rPr lang="fr-FR" sz="1100" b="1" dirty="0">
                <a:latin typeface="Segoe UI" panose="020B0502040204020203" pitchFamily="34" charset="0"/>
                <a:cs typeface="Segoe UI" panose="020B0502040204020203" pitchFamily="34" charset="0"/>
              </a:rPr>
              <a:t>www.hercules.com</a:t>
            </a:r>
          </a:p>
        </p:txBody>
      </p:sp>
      <p:cxnSp>
        <p:nvCxnSpPr>
          <p:cNvPr id="20" name="Connecteur droit 19"/>
          <p:cNvCxnSpPr/>
          <p:nvPr userDrawn="1"/>
        </p:nvCxnSpPr>
        <p:spPr>
          <a:xfrm>
            <a:off x="5293678" y="8656896"/>
            <a:ext cx="0" cy="400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5" name="Image 14">
            <a:extLst>
              <a:ext uri="{FF2B5EF4-FFF2-40B4-BE49-F238E27FC236}">
                <a16:creationId xmlns:a16="http://schemas.microsoft.com/office/drawing/2014/main" id="{A794AB99-A4AF-4393-9A01-A8682C4309B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186" y="13083"/>
            <a:ext cx="900000" cy="598477"/>
          </a:xfrm>
          <a:prstGeom prst="rect">
            <a:avLst/>
          </a:prstGeom>
        </p:spPr>
      </p:pic>
    </p:spTree>
    <p:extLst>
      <p:ext uri="{BB962C8B-B14F-4D97-AF65-F5344CB8AC3E}">
        <p14:creationId xmlns:p14="http://schemas.microsoft.com/office/powerpoint/2010/main" val="273784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nodePh="1">
                                  <p:stCondLst>
                                    <p:cond delay="0"/>
                                  </p:stCondLst>
                                  <p:endCondLst>
                                    <p:cond evt="begin" delay="0">
                                      <p:tn val="10"/>
                                    </p:cond>
                                  </p:endCondLst>
                                  <p:childTnLst>
                                    <p:set>
                                      <p:cBhvr>
                                        <p:cTn id="11" dur="1" fill="hold">
                                          <p:stCondLst>
                                            <p:cond delay="0"/>
                                          </p:stCondLst>
                                        </p:cTn>
                                        <p:tgtEl>
                                          <p:spTgt spid="84">
                                            <p:txEl>
                                              <p:pRg st="0" end="0"/>
                                            </p:txEl>
                                          </p:spTgt>
                                        </p:tgtEl>
                                        <p:attrNameLst>
                                          <p:attrName>style.visibility</p:attrName>
                                        </p:attrNameLst>
                                      </p:cBhvr>
                                      <p:to>
                                        <p:strVal val="visible"/>
                                      </p:to>
                                    </p:set>
                                    <p:animEffect transition="in" filter="wipe(down)">
                                      <p:cBhvr>
                                        <p:cTn id="12" dur="500"/>
                                        <p:tgtEl>
                                          <p:spTgt spid="84">
                                            <p:txEl>
                                              <p:pRg st="0" end="0"/>
                                            </p:txEl>
                                          </p:spTgt>
                                        </p:tgtEl>
                                      </p:cBhvr>
                                    </p:animEffect>
                                  </p:childTnLst>
                                </p:cTn>
                              </p:par>
                            </p:childTnLst>
                          </p:cTn>
                        </p:par>
                        <p:par>
                          <p:cTn id="13" fill="hold">
                            <p:stCondLst>
                              <p:cond delay="1000"/>
                            </p:stCondLst>
                            <p:childTnLst>
                              <p:par>
                                <p:cTn id="14" presetID="2" presetClass="entr" presetSubtype="4" accel="50000" decel="50000" fill="hold" grpId="0" nodeType="afterEffect" nodePh="1">
                                  <p:stCondLst>
                                    <p:cond delay="0"/>
                                  </p:stCondLst>
                                  <p:endCondLst>
                                    <p:cond evt="begin" delay="0">
                                      <p:tn val="14"/>
                                    </p:cond>
                                  </p:endCondLst>
                                  <p:childTnLst>
                                    <p:set>
                                      <p:cBhvr>
                                        <p:cTn id="15" dur="1" fill="hold">
                                          <p:stCondLst>
                                            <p:cond delay="0"/>
                                          </p:stCondLst>
                                        </p:cTn>
                                        <p:tgtEl>
                                          <p:spTgt spid="82">
                                            <p:txEl>
                                              <p:pRg st="0" end="0"/>
                                            </p:txEl>
                                          </p:spTgt>
                                        </p:tgtEl>
                                        <p:attrNameLst>
                                          <p:attrName>style.visibility</p:attrName>
                                        </p:attrNameLst>
                                      </p:cBhvr>
                                      <p:to>
                                        <p:strVal val="visible"/>
                                      </p:to>
                                    </p:set>
                                    <p:anim calcmode="lin" valueType="num">
                                      <p:cBhvr additive="base">
                                        <p:cTn id="16"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accel="50000" decel="50000" fill="hold" grpId="0" nodeType="afterEffect" nodePh="1">
                                  <p:stCondLst>
                                    <p:cond delay="0"/>
                                  </p:stCondLst>
                                  <p:endCondLst>
                                    <p:cond evt="begin" delay="0">
                                      <p:tn val="19"/>
                                    </p:cond>
                                  </p:endCondLst>
                                  <p:childTnLst>
                                    <p:set>
                                      <p:cBhvr>
                                        <p:cTn id="20" dur="1" fill="hold">
                                          <p:stCondLst>
                                            <p:cond delay="0"/>
                                          </p:stCondLst>
                                        </p:cTn>
                                        <p:tgtEl>
                                          <p:spTgt spid="87">
                                            <p:txEl>
                                              <p:pRg st="0" end="0"/>
                                            </p:txEl>
                                          </p:spTgt>
                                        </p:tgtEl>
                                        <p:attrNameLst>
                                          <p:attrName>style.visibility</p:attrName>
                                        </p:attrNameLst>
                                      </p:cBhvr>
                                      <p:to>
                                        <p:strVal val="visible"/>
                                      </p:to>
                                    </p:set>
                                    <p:anim calcmode="lin" valueType="num">
                                      <p:cBhvr additive="base">
                                        <p:cTn id="2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3-Pics">
    <p:spTree>
      <p:nvGrpSpPr>
        <p:cNvPr id="1" name=""/>
        <p:cNvGrpSpPr/>
        <p:nvPr/>
      </p:nvGrpSpPr>
      <p:grpSpPr>
        <a:xfrm>
          <a:off x="0" y="0"/>
          <a:ext cx="0" cy="0"/>
          <a:chOff x="0" y="0"/>
          <a:chExt cx="0" cy="0"/>
        </a:xfrm>
      </p:grpSpPr>
      <p:sp>
        <p:nvSpPr>
          <p:cNvPr id="23" name="Rectangle 22"/>
          <p:cNvSpPr/>
          <p:nvPr userDrawn="1"/>
        </p:nvSpPr>
        <p:spPr>
          <a:xfrm>
            <a:off x="-1" y="0"/>
            <a:ext cx="6852395" cy="5743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5" name="Picture Placeholder 7"/>
          <p:cNvSpPr>
            <a:spLocks noGrp="1"/>
          </p:cNvSpPr>
          <p:nvPr>
            <p:ph type="pic" sz="quarter" idx="10" hasCustomPrompt="1"/>
          </p:nvPr>
        </p:nvSpPr>
        <p:spPr>
          <a:xfrm>
            <a:off x="188641" y="2123729"/>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82" name="Text Placeholder 3"/>
          <p:cNvSpPr>
            <a:spLocks noGrp="1"/>
          </p:cNvSpPr>
          <p:nvPr>
            <p:ph type="body" sz="half" idx="20"/>
          </p:nvPr>
        </p:nvSpPr>
        <p:spPr>
          <a:xfrm>
            <a:off x="2972034" y="7236296"/>
            <a:ext cx="3553309" cy="831600"/>
          </a:xfrm>
          <a:prstGeom prst="rect">
            <a:avLst/>
          </a:prstGeom>
        </p:spPr>
        <p:txBody>
          <a:bodyPr wrap="square" lIns="90000" tIns="46800" rIns="90000" bIns="46800" anchor="t" anchorCtr="0">
            <a:noAutofit/>
          </a:bodyPr>
          <a:lstStyle>
            <a:lvl1pPr marL="0" indent="0" algn="l">
              <a:buFont typeface="Arial" panose="020B0604020202020204" pitchFamily="34" charset="0"/>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4" name="Text Placeholder 3"/>
          <p:cNvSpPr>
            <a:spLocks noGrp="1"/>
          </p:cNvSpPr>
          <p:nvPr>
            <p:ph type="body" sz="half" idx="21"/>
          </p:nvPr>
        </p:nvSpPr>
        <p:spPr>
          <a:xfrm>
            <a:off x="2996952" y="8100392"/>
            <a:ext cx="3528392" cy="360040"/>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87" name="Text Placeholder 3"/>
          <p:cNvSpPr>
            <a:spLocks noGrp="1"/>
          </p:cNvSpPr>
          <p:nvPr>
            <p:ph type="body" sz="half" idx="24"/>
          </p:nvPr>
        </p:nvSpPr>
        <p:spPr>
          <a:xfrm>
            <a:off x="201600" y="1324800"/>
            <a:ext cx="2376264" cy="676800"/>
          </a:xfrm>
          <a:prstGeom prst="rect">
            <a:avLst/>
          </a:prstGeom>
        </p:spPr>
        <p:txBody>
          <a:bodyPr wrap="square" lIns="90000" tIns="46800" rIns="90000" bIns="46800" anchor="t" anchorCtr="0">
            <a:noAutofit/>
          </a:bodyPr>
          <a:lstStyle>
            <a:lvl1pPr marL="0" indent="0" algn="l">
              <a:buNone/>
              <a:defRPr sz="1000" b="1" baseline="0">
                <a:solidFill>
                  <a:schemeClr val="tx1"/>
                </a:solidFill>
                <a:latin typeface="Segoe UI" panose="020B0502040204020203" pitchFamily="34"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22" name="Text Placeholder 3"/>
          <p:cNvSpPr>
            <a:spLocks noGrp="1"/>
          </p:cNvSpPr>
          <p:nvPr>
            <p:ph type="body" sz="half" idx="2"/>
          </p:nvPr>
        </p:nvSpPr>
        <p:spPr>
          <a:xfrm>
            <a:off x="188640" y="4716016"/>
            <a:ext cx="2419935" cy="576064"/>
          </a:xfrm>
          <a:prstGeom prst="rect">
            <a:avLst/>
          </a:prstGeom>
        </p:spPr>
        <p:txBody>
          <a:bodyPr wrap="none" lIns="90000" tIns="46800" rIns="90000" bIns="46800" anchor="t" anchorCtr="0">
            <a:noAutofit/>
          </a:bodyPr>
          <a:lstStyle>
            <a:lvl1pPr marL="0" indent="0" algn="l">
              <a:buNone/>
              <a:defRPr sz="800" b="0" baseline="0">
                <a:solidFill>
                  <a:schemeClr val="tx1"/>
                </a:solidFill>
                <a:latin typeface="Segoe UI" panose="020B0502040204020203" pitchFamily="34" charset="0"/>
                <a:ea typeface="Roboto" panose="02000000000000000000" pitchFamily="2" charset="0"/>
                <a:cs typeface="Segoe UI" panose="020B0502040204020203" pitchFamily="34"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endParaRPr lang="en-US" noProof="0" dirty="0"/>
          </a:p>
        </p:txBody>
      </p:sp>
      <p:sp>
        <p:nvSpPr>
          <p:cNvPr id="14" name="Picture Placeholder 7"/>
          <p:cNvSpPr>
            <a:spLocks noGrp="1"/>
          </p:cNvSpPr>
          <p:nvPr>
            <p:ph type="pic" sz="quarter" idx="25" hasCustomPrompt="1"/>
          </p:nvPr>
        </p:nvSpPr>
        <p:spPr>
          <a:xfrm>
            <a:off x="1412776" y="2123728"/>
            <a:ext cx="1152127" cy="2520279"/>
          </a:xfrm>
          <a:prstGeom prst="downArrowCallout">
            <a:avLst>
              <a:gd name="adj1" fmla="val 35178"/>
              <a:gd name="adj2" fmla="val 13059"/>
              <a:gd name="adj3" fmla="val 7566"/>
              <a:gd name="adj4" fmla="val 92434"/>
            </a:avLst>
          </a:prstGeom>
          <a:ln>
            <a:noFill/>
          </a:ln>
        </p:spPr>
        <p:txBody>
          <a:bodyPr bIns="457200" anchor="b"/>
          <a:lstStyle>
            <a:lvl1pPr algn="ctr">
              <a:buNone/>
              <a:defRPr sz="1200">
                <a:solidFill>
                  <a:schemeClr val="tx1">
                    <a:lumMod val="50000"/>
                    <a:lumOff val="50000"/>
                  </a:schemeClr>
                </a:solidFill>
              </a:defRPr>
            </a:lvl1pPr>
          </a:lstStyle>
          <a:p>
            <a:r>
              <a:rPr lang="en-US" noProof="0" dirty="0"/>
              <a:t>Image Holder</a:t>
            </a:r>
          </a:p>
        </p:txBody>
      </p:sp>
      <p:sp>
        <p:nvSpPr>
          <p:cNvPr id="15" name="ZoneTexte 14"/>
          <p:cNvSpPr txBox="1"/>
          <p:nvPr userDrawn="1"/>
        </p:nvSpPr>
        <p:spPr>
          <a:xfrm>
            <a:off x="188640" y="161508"/>
            <a:ext cx="6477358" cy="307777"/>
          </a:xfrm>
          <a:prstGeom prst="rect">
            <a:avLst/>
          </a:prstGeom>
          <a:noFill/>
        </p:spPr>
        <p:txBody>
          <a:bodyPr wrap="square" rtlCol="0">
            <a:spAutoFit/>
          </a:bodyPr>
          <a:lstStyle/>
          <a:p>
            <a:pPr algn="r"/>
            <a:r>
              <a:rPr lang="en-US" sz="1400" b="1" baseline="0" noProof="0" dirty="0">
                <a:solidFill>
                  <a:schemeClr val="bg1"/>
                </a:solidFill>
                <a:latin typeface="Segoe UI" panose="020B0502040204020203" pitchFamily="34" charset="0"/>
                <a:ea typeface="Verdana" panose="020B0604030504040204" pitchFamily="34" charset="0"/>
                <a:cs typeface="Segoe UI" panose="020B0502040204020203" pitchFamily="34" charset="0"/>
              </a:rPr>
              <a:t>PRODUCT </a:t>
            </a:r>
            <a:r>
              <a:rPr lang="en-US" sz="1400" b="1" noProof="0" dirty="0">
                <a:solidFill>
                  <a:schemeClr val="bg1"/>
                </a:solidFill>
                <a:latin typeface="Segoe UI" panose="020B0502040204020203" pitchFamily="34" charset="0"/>
                <a:ea typeface="Verdana" panose="020B0604030504040204" pitchFamily="34" charset="0"/>
                <a:cs typeface="Segoe UI" panose="020B0502040204020203" pitchFamily="34" charset="0"/>
              </a:rPr>
              <a:t>INFORMATION</a:t>
            </a:r>
          </a:p>
        </p:txBody>
      </p:sp>
      <p:pic>
        <p:nvPicPr>
          <p:cNvPr id="16" name="Image 15">
            <a:extLst>
              <a:ext uri="{FF2B5EF4-FFF2-40B4-BE49-F238E27FC236}">
                <a16:creationId xmlns:a16="http://schemas.microsoft.com/office/drawing/2014/main" id="{EBBF0B06-6209-41FE-B351-18103CDAFE0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186" y="13083"/>
            <a:ext cx="900000" cy="598477"/>
          </a:xfrm>
          <a:prstGeom prst="rect">
            <a:avLst/>
          </a:prstGeom>
        </p:spPr>
      </p:pic>
      <p:sp>
        <p:nvSpPr>
          <p:cNvPr id="2" name="Rectangle 1">
            <a:extLst>
              <a:ext uri="{FF2B5EF4-FFF2-40B4-BE49-F238E27FC236}">
                <a16:creationId xmlns:a16="http://schemas.microsoft.com/office/drawing/2014/main" id="{2FE79083-0CFF-6EE7-F9D7-A27318517A54}"/>
              </a:ext>
            </a:extLst>
          </p:cNvPr>
          <p:cNvSpPr/>
          <p:nvPr userDrawn="1"/>
        </p:nvSpPr>
        <p:spPr>
          <a:xfrm>
            <a:off x="9144" y="8748464"/>
            <a:ext cx="6830568" cy="380373"/>
          </a:xfrm>
          <a:prstGeom prst="rect">
            <a:avLst/>
          </a:prstGeom>
          <a:solidFill>
            <a:srgbClr val="F3F3F3"/>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2">
            <a:extLst>
              <a:ext uri="{FF2B5EF4-FFF2-40B4-BE49-F238E27FC236}">
                <a16:creationId xmlns:a16="http://schemas.microsoft.com/office/drawing/2014/main" id="{EFFDEC5A-661C-DF38-7A92-F43E735212B5}"/>
              </a:ext>
            </a:extLst>
          </p:cNvPr>
          <p:cNvSpPr/>
          <p:nvPr userDrawn="1"/>
        </p:nvSpPr>
        <p:spPr>
          <a:xfrm>
            <a:off x="0" y="8753153"/>
            <a:ext cx="4869160" cy="400110"/>
          </a:xfrm>
          <a:prstGeom prst="rect">
            <a:avLst/>
          </a:prstGeom>
        </p:spPr>
        <p:txBody>
          <a:bodyPr wrap="square">
            <a:spAutoFit/>
          </a:bodyPr>
          <a:lstStyle/>
          <a:p>
            <a:pPr algn="just"/>
            <a:r>
              <a:rPr lang="en-US" sz="500" noProof="0" dirty="0">
                <a:solidFill>
                  <a:schemeClr val="tx1">
                    <a:lumMod val="50000"/>
                    <a:lumOff val="50000"/>
                  </a:schemeClr>
                </a:solidFill>
                <a:latin typeface="Segoe UI" panose="020B0502040204020203" pitchFamily="34" charset="0"/>
                <a:ea typeface="Segoe UI" panose="020B0502040204020203" pitchFamily="34" charset="0"/>
                <a:cs typeface="Segoe UI" panose="020B0502040204020203" pitchFamily="34" charset="0"/>
              </a:rPr>
              <a:t>© 2025 Guillemot Corporation S.A. All rights reserved. Hercules® and DJUCED® are registered trademarks of Guillemot Corporation S.A. Serato®, Serato DJ Lite® and Serato DJ Pro® are registered trademarks of Serato Audio Research, Ltd. All other trademarks and brand names are hereby acknowledged and are the property of their respective owners. Images, product names and features not binding. Contents, designs and specifications are subject to change without prior notice and may vary from one country to another.</a:t>
            </a:r>
          </a:p>
        </p:txBody>
      </p:sp>
      <p:cxnSp>
        <p:nvCxnSpPr>
          <p:cNvPr id="4" name="Connecteur droit 39">
            <a:extLst>
              <a:ext uri="{FF2B5EF4-FFF2-40B4-BE49-F238E27FC236}">
                <a16:creationId xmlns:a16="http://schemas.microsoft.com/office/drawing/2014/main" id="{2E17380B-7707-C903-B9A5-1FC45648F2D9}"/>
              </a:ext>
            </a:extLst>
          </p:cNvPr>
          <p:cNvCxnSpPr>
            <a:cxnSpLocks/>
          </p:cNvCxnSpPr>
          <p:nvPr userDrawn="1"/>
        </p:nvCxnSpPr>
        <p:spPr>
          <a:xfrm>
            <a:off x="4983480" y="8814816"/>
            <a:ext cx="0" cy="256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ZoneTexte 38">
            <a:extLst>
              <a:ext uri="{FF2B5EF4-FFF2-40B4-BE49-F238E27FC236}">
                <a16:creationId xmlns:a16="http://schemas.microsoft.com/office/drawing/2014/main" id="{569B19D3-BA17-E8A4-A202-40228B4FB562}"/>
              </a:ext>
            </a:extLst>
          </p:cNvPr>
          <p:cNvSpPr txBox="1"/>
          <p:nvPr userDrawn="1"/>
        </p:nvSpPr>
        <p:spPr>
          <a:xfrm>
            <a:off x="5047488" y="8807845"/>
            <a:ext cx="1747771" cy="261610"/>
          </a:xfrm>
          <a:prstGeom prst="rect">
            <a:avLst/>
          </a:prstGeom>
          <a:noFill/>
        </p:spPr>
        <p:txBody>
          <a:bodyPr wrap="square" rtlCol="0">
            <a:spAutoFit/>
          </a:bodyPr>
          <a:lstStyle/>
          <a:p>
            <a:pPr algn="ctr"/>
            <a:r>
              <a:rPr lang="en-US" sz="1100" b="1" noProof="0" dirty="0">
                <a:latin typeface="Segoe UI" panose="020B0502040204020203" pitchFamily="34" charset="0"/>
                <a:ea typeface="Segoe UI" panose="020B0502040204020203" pitchFamily="34" charset="0"/>
                <a:cs typeface="Segoe UI" panose="020B0502040204020203" pitchFamily="34" charset="0"/>
              </a:rPr>
              <a:t>www.hercules.com</a:t>
            </a:r>
          </a:p>
        </p:txBody>
      </p:sp>
    </p:spTree>
    <p:extLst>
      <p:ext uri="{BB962C8B-B14F-4D97-AF65-F5344CB8AC3E}">
        <p14:creationId xmlns:p14="http://schemas.microsoft.com/office/powerpoint/2010/main" val="79505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nodePh="1">
                                  <p:stCondLst>
                                    <p:cond delay="0"/>
                                  </p:stCondLst>
                                  <p:endCondLst>
                                    <p:cond evt="begin" delay="0">
                                      <p:tn val="10"/>
                                    </p:cond>
                                  </p:endCondLst>
                                  <p:childTnLst>
                                    <p:set>
                                      <p:cBhvr>
                                        <p:cTn id="11" dur="1" fill="hold">
                                          <p:stCondLst>
                                            <p:cond delay="0"/>
                                          </p:stCondLst>
                                        </p:cTn>
                                        <p:tgtEl>
                                          <p:spTgt spid="84">
                                            <p:txEl>
                                              <p:pRg st="0" end="0"/>
                                            </p:txEl>
                                          </p:spTgt>
                                        </p:tgtEl>
                                        <p:attrNameLst>
                                          <p:attrName>style.visibility</p:attrName>
                                        </p:attrNameLst>
                                      </p:cBhvr>
                                      <p:to>
                                        <p:strVal val="visible"/>
                                      </p:to>
                                    </p:set>
                                    <p:animEffect transition="in" filter="wipe(down)">
                                      <p:cBhvr>
                                        <p:cTn id="12" dur="500"/>
                                        <p:tgtEl>
                                          <p:spTgt spid="84">
                                            <p:txEl>
                                              <p:pRg st="0" end="0"/>
                                            </p:txEl>
                                          </p:spTgt>
                                        </p:tgtEl>
                                      </p:cBhvr>
                                    </p:animEffect>
                                  </p:childTnLst>
                                </p:cTn>
                              </p:par>
                            </p:childTnLst>
                          </p:cTn>
                        </p:par>
                        <p:par>
                          <p:cTn id="13" fill="hold">
                            <p:stCondLst>
                              <p:cond delay="1000"/>
                            </p:stCondLst>
                            <p:childTnLst>
                              <p:par>
                                <p:cTn id="14" presetID="2" presetClass="entr" presetSubtype="4" accel="50000" decel="50000" fill="hold" grpId="0" nodeType="afterEffect" nodePh="1">
                                  <p:stCondLst>
                                    <p:cond delay="0"/>
                                  </p:stCondLst>
                                  <p:endCondLst>
                                    <p:cond evt="begin" delay="0">
                                      <p:tn val="14"/>
                                    </p:cond>
                                  </p:endCondLst>
                                  <p:childTnLst>
                                    <p:set>
                                      <p:cBhvr>
                                        <p:cTn id="15" dur="1" fill="hold">
                                          <p:stCondLst>
                                            <p:cond delay="0"/>
                                          </p:stCondLst>
                                        </p:cTn>
                                        <p:tgtEl>
                                          <p:spTgt spid="82">
                                            <p:txEl>
                                              <p:pRg st="0" end="0"/>
                                            </p:txEl>
                                          </p:spTgt>
                                        </p:tgtEl>
                                        <p:attrNameLst>
                                          <p:attrName>style.visibility</p:attrName>
                                        </p:attrNameLst>
                                      </p:cBhvr>
                                      <p:to>
                                        <p:strVal val="visible"/>
                                      </p:to>
                                    </p:set>
                                    <p:anim calcmode="lin" valueType="num">
                                      <p:cBhvr additive="base">
                                        <p:cTn id="16"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accel="50000" decel="50000" fill="hold" grpId="0" nodeType="afterEffect" nodePh="1">
                                  <p:stCondLst>
                                    <p:cond delay="0"/>
                                  </p:stCondLst>
                                  <p:endCondLst>
                                    <p:cond evt="begin" delay="0">
                                      <p:tn val="19"/>
                                    </p:cond>
                                  </p:endCondLst>
                                  <p:childTnLst>
                                    <p:set>
                                      <p:cBhvr>
                                        <p:cTn id="20" dur="1" fill="hold">
                                          <p:stCondLst>
                                            <p:cond delay="0"/>
                                          </p:stCondLst>
                                        </p:cTn>
                                        <p:tgtEl>
                                          <p:spTgt spid="87">
                                            <p:txEl>
                                              <p:pRg st="0" end="0"/>
                                            </p:txEl>
                                          </p:spTgt>
                                        </p:tgtEl>
                                        <p:attrNameLst>
                                          <p:attrName>style.visibility</p:attrName>
                                        </p:attrNameLst>
                                      </p:cBhvr>
                                      <p:to>
                                        <p:strVal val="visible"/>
                                      </p:to>
                                    </p:set>
                                    <p:anim calcmode="lin" valueType="num">
                                      <p:cBhvr additive="base">
                                        <p:cTn id="21"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7">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accel="50000" decel="5000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P spid="82"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fill="hold"/>
                        <p:tgtEl>
                          <p:spTgt spid="82"/>
                        </p:tgtEl>
                        <p:attrNameLst>
                          <p:attrName>ppt_x</p:attrName>
                        </p:attrNameLst>
                      </p:cBhvr>
                      <p:tavLst>
                        <p:tav tm="0">
                          <p:val>
                            <p:strVal val="#ppt_x"/>
                          </p:val>
                        </p:tav>
                        <p:tav tm="100000">
                          <p:val>
                            <p:strVal val="#ppt_x"/>
                          </p:val>
                        </p:tav>
                      </p:tavLst>
                    </p:anim>
                    <p:anim calcmode="lin" valueType="num">
                      <p:cBhvr additive="base">
                        <p:cTn dur="500" fill="hold"/>
                        <p:tgtEl>
                          <p:spTgt spid="82"/>
                        </p:tgtEl>
                        <p:attrNameLst>
                          <p:attrName>ppt_y</p:attrName>
                        </p:attrNameLst>
                      </p:cBhvr>
                      <p:tavLst>
                        <p:tav tm="0">
                          <p:val>
                            <p:strVal val="1+#ppt_h/2"/>
                          </p:val>
                        </p:tav>
                        <p:tav tm="100000">
                          <p:val>
                            <p:strVal val="#ppt_y"/>
                          </p:val>
                        </p:tav>
                      </p:tavLst>
                    </p:anim>
                  </p:childTnLst>
                </p:cTn>
              </p:par>
            </p:tnLst>
          </p:tmpl>
        </p:tmplLst>
      </p:bldP>
      <p:bldP spid="84" grpId="0" build="p">
        <p:tmplLst>
          <p:tmpl lvl="1">
            <p:tnLst>
              <p:par>
                <p:cTn presetID="22" presetClass="entr" presetSubtype="4" fill="hold" nodeType="afterEffect" nodePh="1">
                  <p:stCondLst>
                    <p:cond delay="0"/>
                  </p:stCondLst>
                  <p:endCondLst>
                    <p:cond delay="0"/>
                  </p:endCondLst>
                  <p:childTnLst>
                    <p:set>
                      <p:cBhvr>
                        <p:cTn dur="1" fill="hold">
                          <p:stCondLst>
                            <p:cond delay="0"/>
                          </p:stCondLst>
                        </p:cTn>
                        <p:tgtEl>
                          <p:spTgt spid="84"/>
                        </p:tgtEl>
                        <p:attrNameLst>
                          <p:attrName>style.visibility</p:attrName>
                        </p:attrNameLst>
                      </p:cBhvr>
                      <p:to>
                        <p:strVal val="visible"/>
                      </p:to>
                    </p:set>
                    <p:animEffect transition="in" filter="wipe(down)">
                      <p:cBhvr>
                        <p:cTn dur="500"/>
                        <p:tgtEl>
                          <p:spTgt spid="84"/>
                        </p:tgtEl>
                      </p:cBhvr>
                    </p:animEffect>
                  </p:childTnLst>
                </p:cTn>
              </p:par>
            </p:tnLst>
          </p:tmpl>
        </p:tmplLst>
      </p:bldP>
      <p:bldP spid="87" grpId="0" build="p">
        <p:tmplLst>
          <p:tmpl lvl="1">
            <p:tnLst>
              <p:par>
                <p:cTn presetID="2" presetClass="entr" presetSubtype="4" accel="50000" decel="50000" fill="hold" nodeType="afterEffect" nodePh="1">
                  <p:stCondLst>
                    <p:cond delay="0"/>
                  </p:stCondLst>
                  <p:endCondLst>
                    <p:cond delay="0"/>
                  </p:endCondLst>
                  <p:childTnLst>
                    <p:set>
                      <p:cBhvr>
                        <p:cTn dur="1" fill="hold">
                          <p:stCondLst>
                            <p:cond delay="0"/>
                          </p:stCondLst>
                        </p:cTn>
                        <p:tgtEl>
                          <p:spTgt spid="87"/>
                        </p:tgtEl>
                        <p:attrNameLst>
                          <p:attrName>style.visibility</p:attrName>
                        </p:attrNameLst>
                      </p:cBhvr>
                      <p:to>
                        <p:strVal val="visible"/>
                      </p:to>
                    </p:set>
                    <p:anim calcmode="lin" valueType="num">
                      <p:cBhvr additive="base">
                        <p:cTn dur="500" fill="hold"/>
                        <p:tgtEl>
                          <p:spTgt spid="87"/>
                        </p:tgtEl>
                        <p:attrNameLst>
                          <p:attrName>ppt_x</p:attrName>
                        </p:attrNameLst>
                      </p:cBhvr>
                      <p:tavLst>
                        <p:tav tm="0">
                          <p:val>
                            <p:strVal val="#ppt_x"/>
                          </p:val>
                        </p:tav>
                        <p:tav tm="100000">
                          <p:val>
                            <p:strVal val="#ppt_x"/>
                          </p:val>
                        </p:tav>
                      </p:tavLst>
                    </p:anim>
                    <p:anim calcmode="lin" valueType="num">
                      <p:cBhvr additive="base">
                        <p:cTn dur="500" fill="hold"/>
                        <p:tgtEl>
                          <p:spTgt spid="87"/>
                        </p:tgtEl>
                        <p:attrNameLst>
                          <p:attrName>ppt_y</p:attrName>
                        </p:attrNameLst>
                      </p:cBhvr>
                      <p:tavLst>
                        <p:tav tm="0">
                          <p:val>
                            <p:strVal val="1+#ppt_h/2"/>
                          </p:val>
                        </p:tav>
                        <p:tav tm="100000">
                          <p:val>
                            <p:strVal val="#ppt_y"/>
                          </p:val>
                        </p:tav>
                      </p:tavLst>
                    </p:anim>
                  </p:childTnLst>
                </p:cTn>
              </p:par>
            </p:tnLst>
          </p:tmpl>
        </p:tmplLst>
      </p:bldP>
      <p:bldP spid="14"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6" y="5875867"/>
            <a:ext cx="5829300" cy="1816100"/>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541736" y="3875619"/>
            <a:ext cx="5829300" cy="2000249"/>
          </a:xfrm>
        </p:spPr>
        <p:txBody>
          <a:bodyPr anchor="b"/>
          <a:lstStyle>
            <a:lvl1pPr marL="0" indent="0">
              <a:buNone/>
              <a:defRPr sz="2000">
                <a:solidFill>
                  <a:schemeClr val="tx1">
                    <a:tint val="75000"/>
                  </a:schemeClr>
                </a:solidFill>
              </a:defRPr>
            </a:lvl1pPr>
            <a:lvl2pPr marL="457172" indent="0">
              <a:buNone/>
              <a:defRPr sz="1800">
                <a:solidFill>
                  <a:schemeClr val="tx1">
                    <a:tint val="75000"/>
                  </a:schemeClr>
                </a:solidFill>
              </a:defRPr>
            </a:lvl2pPr>
            <a:lvl3pPr marL="914343" indent="0">
              <a:buNone/>
              <a:defRPr sz="1600">
                <a:solidFill>
                  <a:schemeClr val="tx1">
                    <a:tint val="75000"/>
                  </a:schemeClr>
                </a:solidFill>
              </a:defRPr>
            </a:lvl3pPr>
            <a:lvl4pPr marL="1371515" indent="0">
              <a:buNone/>
              <a:defRPr sz="1400">
                <a:solidFill>
                  <a:schemeClr val="tx1">
                    <a:tint val="75000"/>
                  </a:schemeClr>
                </a:solidFill>
              </a:defRPr>
            </a:lvl4pPr>
            <a:lvl5pPr marL="1828686" indent="0">
              <a:buNone/>
              <a:defRPr sz="1400">
                <a:solidFill>
                  <a:schemeClr val="tx1">
                    <a:tint val="75000"/>
                  </a:schemeClr>
                </a:solidFill>
              </a:defRPr>
            </a:lvl5pPr>
            <a:lvl6pPr marL="2285857" indent="0">
              <a:buNone/>
              <a:defRPr sz="1400">
                <a:solidFill>
                  <a:schemeClr val="tx1">
                    <a:tint val="75000"/>
                  </a:schemeClr>
                </a:solidFill>
              </a:defRPr>
            </a:lvl6pPr>
            <a:lvl7pPr marL="2743029" indent="0">
              <a:buNone/>
              <a:defRPr sz="1400">
                <a:solidFill>
                  <a:schemeClr val="tx1">
                    <a:tint val="75000"/>
                  </a:schemeClr>
                </a:solidFill>
              </a:defRPr>
            </a:lvl7pPr>
            <a:lvl8pPr marL="3200200" indent="0">
              <a:buNone/>
              <a:defRPr sz="1400">
                <a:solidFill>
                  <a:schemeClr val="tx1">
                    <a:tint val="75000"/>
                  </a:schemeClr>
                </a:solidFill>
              </a:defRPr>
            </a:lvl8pPr>
            <a:lvl9pPr marL="3657372"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342901"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342901" y="2046817"/>
            <a:ext cx="3030141" cy="853016"/>
          </a:xfrm>
        </p:spPr>
        <p:txBody>
          <a:bodyPr anchor="b"/>
          <a:lstStyle>
            <a:lvl1pPr marL="0" indent="0">
              <a:buNone/>
              <a:defRPr sz="2400" b="1"/>
            </a:lvl1pPr>
            <a:lvl2pPr marL="457172" indent="0">
              <a:buNone/>
              <a:defRPr sz="2000" b="1"/>
            </a:lvl2pPr>
            <a:lvl3pPr marL="914343" indent="0">
              <a:buNone/>
              <a:defRPr sz="1800" b="1"/>
            </a:lvl3pPr>
            <a:lvl4pPr marL="1371515" indent="0">
              <a:buNone/>
              <a:defRPr sz="1600" b="1"/>
            </a:lvl4pPr>
            <a:lvl5pPr marL="1828686" indent="0">
              <a:buNone/>
              <a:defRPr sz="1600" b="1"/>
            </a:lvl5pPr>
            <a:lvl6pPr marL="2285857" indent="0">
              <a:buNone/>
              <a:defRPr sz="1600" b="1"/>
            </a:lvl6pPr>
            <a:lvl7pPr marL="2743029" indent="0">
              <a:buNone/>
              <a:defRPr sz="1600" b="1"/>
            </a:lvl7pPr>
            <a:lvl8pPr marL="3200200" indent="0">
              <a:buNone/>
              <a:defRPr sz="1600" b="1"/>
            </a:lvl8pPr>
            <a:lvl9pPr marL="3657372"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3483770" y="2046817"/>
            <a:ext cx="3031331" cy="853016"/>
          </a:xfrm>
        </p:spPr>
        <p:txBody>
          <a:bodyPr anchor="b"/>
          <a:lstStyle>
            <a:lvl1pPr marL="0" indent="0">
              <a:buNone/>
              <a:defRPr sz="2400" b="1"/>
            </a:lvl1pPr>
            <a:lvl2pPr marL="457172" indent="0">
              <a:buNone/>
              <a:defRPr sz="2000" b="1"/>
            </a:lvl2pPr>
            <a:lvl3pPr marL="914343" indent="0">
              <a:buNone/>
              <a:defRPr sz="1800" b="1"/>
            </a:lvl3pPr>
            <a:lvl4pPr marL="1371515" indent="0">
              <a:buNone/>
              <a:defRPr sz="1600" b="1"/>
            </a:lvl4pPr>
            <a:lvl5pPr marL="1828686" indent="0">
              <a:buNone/>
              <a:defRPr sz="1600" b="1"/>
            </a:lvl5pPr>
            <a:lvl6pPr marL="2285857" indent="0">
              <a:buNone/>
              <a:defRPr sz="1600" b="1"/>
            </a:lvl6pPr>
            <a:lvl7pPr marL="2743029" indent="0">
              <a:buNone/>
              <a:defRPr sz="1600" b="1"/>
            </a:lvl7pPr>
            <a:lvl8pPr marL="3200200" indent="0">
              <a:buNone/>
              <a:defRPr sz="1600" b="1"/>
            </a:lvl8pPr>
            <a:lvl9pPr marL="3657372"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2681288"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342900" y="1913468"/>
            <a:ext cx="2256235" cy="6254751"/>
          </a:xfrm>
        </p:spPr>
        <p:txBody>
          <a:bodyPr/>
          <a:lstStyle>
            <a:lvl1pPr marL="0" indent="0">
              <a:buNone/>
              <a:defRPr sz="1400"/>
            </a:lvl1pPr>
            <a:lvl2pPr marL="457172" indent="0">
              <a:buNone/>
              <a:defRPr sz="1200"/>
            </a:lvl2pPr>
            <a:lvl3pPr marL="914343" indent="0">
              <a:buNone/>
              <a:defRPr sz="1000"/>
            </a:lvl3pPr>
            <a:lvl4pPr marL="1371515" indent="0">
              <a:buNone/>
              <a:defRPr sz="900"/>
            </a:lvl4pPr>
            <a:lvl5pPr marL="1828686" indent="0">
              <a:buNone/>
              <a:defRPr sz="900"/>
            </a:lvl5pPr>
            <a:lvl6pPr marL="2285857" indent="0">
              <a:buNone/>
              <a:defRPr sz="900"/>
            </a:lvl6pPr>
            <a:lvl7pPr marL="2743029" indent="0">
              <a:buNone/>
              <a:defRPr sz="900"/>
            </a:lvl7pPr>
            <a:lvl8pPr marL="3200200" indent="0">
              <a:buNone/>
              <a:defRPr sz="900"/>
            </a:lvl8pPr>
            <a:lvl9pPr marL="3657372"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344216" y="817034"/>
            <a:ext cx="4114800" cy="5486400"/>
          </a:xfrm>
        </p:spPr>
        <p:txBody>
          <a:bodyPr/>
          <a:lstStyle>
            <a:lvl1pPr marL="0" indent="0">
              <a:buNone/>
              <a:defRPr sz="3200"/>
            </a:lvl1pPr>
            <a:lvl2pPr marL="457172" indent="0">
              <a:buNone/>
              <a:defRPr sz="2800"/>
            </a:lvl2pPr>
            <a:lvl3pPr marL="914343" indent="0">
              <a:buNone/>
              <a:defRPr sz="2400"/>
            </a:lvl3pPr>
            <a:lvl4pPr marL="1371515" indent="0">
              <a:buNone/>
              <a:defRPr sz="2000"/>
            </a:lvl4pPr>
            <a:lvl5pPr marL="1828686" indent="0">
              <a:buNone/>
              <a:defRPr sz="2000"/>
            </a:lvl5pPr>
            <a:lvl6pPr marL="2285857" indent="0">
              <a:buNone/>
              <a:defRPr sz="2000"/>
            </a:lvl6pPr>
            <a:lvl7pPr marL="2743029" indent="0">
              <a:buNone/>
              <a:defRPr sz="2000"/>
            </a:lvl7pPr>
            <a:lvl8pPr marL="3200200" indent="0">
              <a:buNone/>
              <a:defRPr sz="2000"/>
            </a:lvl8pPr>
            <a:lvl9pPr marL="3657372" indent="0">
              <a:buNone/>
              <a:defRPr sz="2000"/>
            </a:lvl9pPr>
          </a:lstStyle>
          <a:p>
            <a:endParaRPr lang="fr-BE" dirty="0"/>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172" indent="0">
              <a:buNone/>
              <a:defRPr sz="1200"/>
            </a:lvl2pPr>
            <a:lvl3pPr marL="914343" indent="0">
              <a:buNone/>
              <a:defRPr sz="1000"/>
            </a:lvl3pPr>
            <a:lvl4pPr marL="1371515" indent="0">
              <a:buNone/>
              <a:defRPr sz="900"/>
            </a:lvl4pPr>
            <a:lvl5pPr marL="1828686" indent="0">
              <a:buNone/>
              <a:defRPr sz="900"/>
            </a:lvl5pPr>
            <a:lvl6pPr marL="2285857" indent="0">
              <a:buNone/>
              <a:defRPr sz="900"/>
            </a:lvl6pPr>
            <a:lvl7pPr marL="2743029" indent="0">
              <a:buNone/>
              <a:defRPr sz="900"/>
            </a:lvl7pPr>
            <a:lvl8pPr marL="3200200" indent="0">
              <a:buNone/>
              <a:defRPr sz="900"/>
            </a:lvl8pPr>
            <a:lvl9pPr marL="3657372"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18/08/2025</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34" tIns="45717" rIns="91434" bIns="45717"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342900" y="2133602"/>
            <a:ext cx="6172200" cy="6034617"/>
          </a:xfrm>
          <a:prstGeom prst="rect">
            <a:avLst/>
          </a:prstGeom>
        </p:spPr>
        <p:txBody>
          <a:bodyPr vert="horz" lIns="91434" tIns="45717" rIns="91434" bIns="45717"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342900" y="8475135"/>
            <a:ext cx="1600200" cy="486833"/>
          </a:xfrm>
          <a:prstGeom prst="rect">
            <a:avLst/>
          </a:prstGeom>
        </p:spPr>
        <p:txBody>
          <a:bodyPr vert="horz" lIns="91434" tIns="45717" rIns="91434" bIns="45717" rtlCol="0" anchor="ctr"/>
          <a:lstStyle>
            <a:lvl1pPr algn="l">
              <a:defRPr sz="1200">
                <a:solidFill>
                  <a:schemeClr val="tx1">
                    <a:tint val="75000"/>
                  </a:schemeClr>
                </a:solidFill>
              </a:defRPr>
            </a:lvl1pPr>
          </a:lstStyle>
          <a:p>
            <a:fld id="{AA309A6D-C09C-4548-B29A-6CF363A7E532}" type="datetimeFigureOut">
              <a:rPr lang="fr-FR" smtClean="0"/>
              <a:t>18/08/2025</a:t>
            </a:fld>
            <a:endParaRPr lang="fr-BE" dirty="0"/>
          </a:p>
        </p:txBody>
      </p:sp>
      <p:sp>
        <p:nvSpPr>
          <p:cNvPr id="5" name="Espace réservé du pied de page 4"/>
          <p:cNvSpPr>
            <a:spLocks noGrp="1"/>
          </p:cNvSpPr>
          <p:nvPr>
            <p:ph type="ftr" sz="quarter" idx="3"/>
          </p:nvPr>
        </p:nvSpPr>
        <p:spPr>
          <a:xfrm>
            <a:off x="2343150" y="8475135"/>
            <a:ext cx="2171700" cy="486833"/>
          </a:xfrm>
          <a:prstGeom prst="rect">
            <a:avLst/>
          </a:prstGeom>
        </p:spPr>
        <p:txBody>
          <a:bodyPr vert="horz" lIns="91434" tIns="45717" rIns="91434" bIns="45717"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4914900" y="8475135"/>
            <a:ext cx="1600200" cy="486833"/>
          </a:xfrm>
          <a:prstGeom prst="rect">
            <a:avLst/>
          </a:prstGeom>
        </p:spPr>
        <p:txBody>
          <a:bodyPr vert="horz" lIns="91434" tIns="45717" rIns="91434" bIns="45717" rtlCol="0" anchor="ctr"/>
          <a:lstStyle>
            <a:lvl1pPr algn="r">
              <a:defRPr sz="1200">
                <a:solidFill>
                  <a:schemeClr val="tx1">
                    <a:tint val="75000"/>
                  </a:schemeClr>
                </a:solidFill>
              </a:defRPr>
            </a:lvl1pPr>
          </a:lstStyle>
          <a:p>
            <a:fld id="{CF4668DC-857F-487D-BFFA-8C0CA5037977}" type="slidenum">
              <a:rPr lang="fr-BE" smtClean="0"/>
              <a:t>‹#›</a:t>
            </a:fld>
            <a:endParaRPr lang="fr-B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ctr" defTabSz="914343" rtl="0" eaLnBrk="1" latinLnBrk="0" hangingPunct="1">
        <a:spcBef>
          <a:spcPct val="0"/>
        </a:spcBef>
        <a:buNone/>
        <a:defRPr sz="4400" kern="1200">
          <a:solidFill>
            <a:schemeClr val="tx1"/>
          </a:solidFill>
          <a:latin typeface="+mj-lt"/>
          <a:ea typeface="+mj-ea"/>
          <a:cs typeface="+mj-cs"/>
        </a:defRPr>
      </a:lvl1pPr>
    </p:titleStyle>
    <p:bodyStyle>
      <a:lvl1pPr marL="342879" indent="-342879" algn="l" defTabSz="91434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3" indent="-285732" algn="l" defTabSz="914343"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9" indent="-228586" algn="l" defTabSz="91434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01"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71"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43"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14"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86"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57" indent="-228586" algn="l" defTabSz="91434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43" rtl="0" eaLnBrk="1" latinLnBrk="0" hangingPunct="1">
        <a:defRPr sz="1800" kern="1200">
          <a:solidFill>
            <a:schemeClr val="tx1"/>
          </a:solidFill>
          <a:latin typeface="+mn-lt"/>
          <a:ea typeface="+mn-ea"/>
          <a:cs typeface="+mn-cs"/>
        </a:defRPr>
      </a:lvl1pPr>
      <a:lvl2pPr marL="457172" algn="l" defTabSz="914343" rtl="0" eaLnBrk="1" latinLnBrk="0" hangingPunct="1">
        <a:defRPr sz="1800" kern="1200">
          <a:solidFill>
            <a:schemeClr val="tx1"/>
          </a:solidFill>
          <a:latin typeface="+mn-lt"/>
          <a:ea typeface="+mn-ea"/>
          <a:cs typeface="+mn-cs"/>
        </a:defRPr>
      </a:lvl2pPr>
      <a:lvl3pPr marL="914343" algn="l" defTabSz="914343" rtl="0" eaLnBrk="1" latinLnBrk="0" hangingPunct="1">
        <a:defRPr sz="1800" kern="1200">
          <a:solidFill>
            <a:schemeClr val="tx1"/>
          </a:solidFill>
          <a:latin typeface="+mn-lt"/>
          <a:ea typeface="+mn-ea"/>
          <a:cs typeface="+mn-cs"/>
        </a:defRPr>
      </a:lvl3pPr>
      <a:lvl4pPr marL="1371515" algn="l" defTabSz="914343" rtl="0" eaLnBrk="1" latinLnBrk="0" hangingPunct="1">
        <a:defRPr sz="1800" kern="1200">
          <a:solidFill>
            <a:schemeClr val="tx1"/>
          </a:solidFill>
          <a:latin typeface="+mn-lt"/>
          <a:ea typeface="+mn-ea"/>
          <a:cs typeface="+mn-cs"/>
        </a:defRPr>
      </a:lvl4pPr>
      <a:lvl5pPr marL="1828686" algn="l" defTabSz="914343" rtl="0" eaLnBrk="1" latinLnBrk="0" hangingPunct="1">
        <a:defRPr sz="1800" kern="1200">
          <a:solidFill>
            <a:schemeClr val="tx1"/>
          </a:solidFill>
          <a:latin typeface="+mn-lt"/>
          <a:ea typeface="+mn-ea"/>
          <a:cs typeface="+mn-cs"/>
        </a:defRPr>
      </a:lvl5pPr>
      <a:lvl6pPr marL="2285857" algn="l" defTabSz="914343" rtl="0" eaLnBrk="1" latinLnBrk="0" hangingPunct="1">
        <a:defRPr sz="1800" kern="1200">
          <a:solidFill>
            <a:schemeClr val="tx1"/>
          </a:solidFill>
          <a:latin typeface="+mn-lt"/>
          <a:ea typeface="+mn-ea"/>
          <a:cs typeface="+mn-cs"/>
        </a:defRPr>
      </a:lvl6pPr>
      <a:lvl7pPr marL="2743029" algn="l" defTabSz="914343" rtl="0" eaLnBrk="1" latinLnBrk="0" hangingPunct="1">
        <a:defRPr sz="1800" kern="1200">
          <a:solidFill>
            <a:schemeClr val="tx1"/>
          </a:solidFill>
          <a:latin typeface="+mn-lt"/>
          <a:ea typeface="+mn-ea"/>
          <a:cs typeface="+mn-cs"/>
        </a:defRPr>
      </a:lvl7pPr>
      <a:lvl8pPr marL="3200200" algn="l" defTabSz="914343" rtl="0" eaLnBrk="1" latinLnBrk="0" hangingPunct="1">
        <a:defRPr sz="1800" kern="1200">
          <a:solidFill>
            <a:schemeClr val="tx1"/>
          </a:solidFill>
          <a:latin typeface="+mn-lt"/>
          <a:ea typeface="+mn-ea"/>
          <a:cs typeface="+mn-cs"/>
        </a:defRPr>
      </a:lvl8pPr>
      <a:lvl9pPr marL="3657372" algn="l" defTabSz="91434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hyperlink" Target="https://www.hercules.com/music/" TargetMode="External"/><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hyperlink" Target="https://www.hercules.com/dj-academy/" TargetMode="External"/><Relationship Id="rId16"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hyperlink" Target="https://www.djuced.com/downloaddjuced/" TargetMode="External"/><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hyperlink" Target="https://serato.com/dj/lite/downloads?systemrequirements#system-requirements" TargetMode="External"/><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half" idx="17"/>
          </p:nvPr>
        </p:nvSpPr>
        <p:spPr>
          <a:xfrm>
            <a:off x="3289902" y="6107257"/>
            <a:ext cx="3535098" cy="2406066"/>
          </a:xfrm>
        </p:spPr>
        <p:txBody>
          <a:bodyPr/>
          <a:lstStyle/>
          <a:p>
            <a:r>
              <a:rPr lang="en-US" sz="750" dirty="0"/>
              <a:t>                   </a:t>
            </a:r>
            <a:r>
              <a:rPr lang="en-US" sz="730" b="1" dirty="0"/>
              <a:t>mixing</a:t>
            </a:r>
            <a:r>
              <a:rPr lang="en-US" sz="730" dirty="0"/>
              <a:t> and </a:t>
            </a:r>
            <a:r>
              <a:rPr lang="en-US" sz="730" b="1" dirty="0"/>
              <a:t>performance</a:t>
            </a:r>
            <a:r>
              <a:rPr lang="en-US" sz="730" dirty="0"/>
              <a:t> DJ software from Hercules</a:t>
            </a:r>
          </a:p>
          <a:p>
            <a:pPr marL="87313" indent="-87313">
              <a:buFont typeface="Arial" panose="020B0604020202020204" pitchFamily="34" charset="0"/>
              <a:buChar char="•"/>
            </a:pPr>
            <a:r>
              <a:rPr lang="en-US" sz="730" b="1" dirty="0"/>
              <a:t>Assistant:</a:t>
            </a:r>
            <a:r>
              <a:rPr lang="en-US" sz="730" dirty="0"/>
              <a:t> suggests the best upcoming tracks, so that you’ll always stay inspired</a:t>
            </a:r>
          </a:p>
          <a:p>
            <a:pPr marL="87313" indent="-87313">
              <a:buFont typeface="Arial" panose="020B0604020202020204" pitchFamily="34" charset="0"/>
              <a:buChar char="•"/>
            </a:pPr>
            <a:r>
              <a:rPr lang="en-US" sz="730" b="1" dirty="0"/>
              <a:t>Stems:</a:t>
            </a:r>
            <a:r>
              <a:rPr lang="en-US" sz="730" dirty="0"/>
              <a:t> separate the vocal and instrumental parts for a different kind of mixing</a:t>
            </a:r>
          </a:p>
          <a:p>
            <a:pPr marL="87313" indent="-87313">
              <a:buFont typeface="Arial" panose="020B0604020202020204" pitchFamily="34" charset="0"/>
              <a:buChar char="•"/>
            </a:pPr>
            <a:r>
              <a:rPr lang="en-US" sz="730" b="1" dirty="0"/>
              <a:t>Precise audio engine</a:t>
            </a:r>
            <a:r>
              <a:rPr lang="en-US" sz="730" dirty="0"/>
              <a:t> and full DJing features</a:t>
            </a:r>
          </a:p>
          <a:p>
            <a:pPr marL="171450" indent="-171450">
              <a:buFont typeface="Arial" panose="020B0604020202020204" pitchFamily="34" charset="0"/>
              <a:buChar char="•"/>
            </a:pPr>
            <a:endParaRPr lang="en-US" sz="500" dirty="0"/>
          </a:p>
          <a:p>
            <a:pPr lvl="1"/>
            <a:r>
              <a:rPr lang="en-US" sz="720" dirty="0">
                <a:latin typeface="Segoe UI" panose="020B0502040204020203" pitchFamily="34" charset="0"/>
                <a:cs typeface="Segoe UI" panose="020B0502040204020203" pitchFamily="34" charset="0"/>
              </a:rPr>
              <a:t>	  </a:t>
            </a:r>
            <a:r>
              <a:rPr lang="en-US" sz="730" dirty="0">
                <a:latin typeface="Segoe UI" panose="020B0502040204020203" pitchFamily="34" charset="0"/>
              </a:rPr>
              <a:t>with features for </a:t>
            </a:r>
            <a:r>
              <a:rPr lang="en-US" sz="730" b="1" dirty="0">
                <a:latin typeface="Segoe UI" panose="020B0502040204020203" pitchFamily="34" charset="0"/>
              </a:rPr>
              <a:t>learning</a:t>
            </a:r>
            <a:r>
              <a:rPr lang="en-US" sz="730" dirty="0">
                <a:latin typeface="Segoe UI" panose="020B0502040204020203" pitchFamily="34" charset="0"/>
              </a:rPr>
              <a:t> to </a:t>
            </a:r>
            <a:r>
              <a:rPr lang="en-US" sz="730" b="1" dirty="0">
                <a:latin typeface="Segoe UI" panose="020B0502040204020203" pitchFamily="34" charset="0"/>
              </a:rPr>
              <a:t>mix</a:t>
            </a:r>
            <a:r>
              <a:rPr lang="en-US" sz="730" dirty="0">
                <a:latin typeface="Segoe UI" panose="020B0502040204020203" pitchFamily="34" charset="0"/>
              </a:rPr>
              <a:t> and </a:t>
            </a:r>
            <a:r>
              <a:rPr lang="en-US" sz="730" b="1" dirty="0">
                <a:latin typeface="Segoe UI" panose="020B0502040204020203" pitchFamily="34" charset="0"/>
              </a:rPr>
              <a:t>scratch</a:t>
            </a:r>
            <a:endParaRPr lang="en-US" sz="730" b="1" dirty="0">
              <a:latin typeface="Segoe UI" panose="020B0502040204020203" pitchFamily="34" charset="0"/>
              <a:cs typeface="Segoe UI" panose="020B0502040204020203" pitchFamily="34" charset="0"/>
            </a:endParaRPr>
          </a:p>
          <a:p>
            <a:pPr marL="87313" indent="-87313">
              <a:buFont typeface="Arial" panose="020B0604020202020204" pitchFamily="34" charset="0"/>
              <a:buChar char="•"/>
            </a:pPr>
            <a:r>
              <a:rPr lang="en-US" sz="730" dirty="0"/>
              <a:t>Use </a:t>
            </a:r>
            <a:r>
              <a:rPr lang="en-US" sz="730" b="1" dirty="0"/>
              <a:t>stems</a:t>
            </a:r>
            <a:r>
              <a:rPr lang="en-US" sz="730" dirty="0"/>
              <a:t> to separate a cappella and instrumental parts, and create mashups</a:t>
            </a:r>
            <a:endParaRPr lang="en-US" sz="730" noProof="0" dirty="0"/>
          </a:p>
          <a:p>
            <a:pPr marL="87313" indent="-87313">
              <a:buFont typeface="Arial" panose="020B0604020202020204" pitchFamily="34" charset="0"/>
              <a:buChar char="•"/>
            </a:pPr>
            <a:r>
              <a:rPr lang="en-US" sz="730" dirty="0"/>
              <a:t>Includes a free 2-week trial of Serato DJ Pro</a:t>
            </a:r>
            <a:endParaRPr lang="en-US" sz="730" noProof="0" dirty="0"/>
          </a:p>
          <a:p>
            <a:pPr marL="87313" indent="-87313">
              <a:buFont typeface="Arial" panose="020B0604020202020204" pitchFamily="34" charset="0"/>
              <a:buChar char="•"/>
            </a:pPr>
            <a:r>
              <a:rPr lang="en-US" sz="730" dirty="0"/>
              <a:t>Serato DJ Lite is based on the </a:t>
            </a:r>
            <a:r>
              <a:rPr lang="en-US" sz="730" b="1" dirty="0"/>
              <a:t>same technology</a:t>
            </a:r>
            <a:r>
              <a:rPr lang="en-US" sz="730" dirty="0"/>
              <a:t> as </a:t>
            </a:r>
            <a:r>
              <a:rPr lang="en-US" sz="730" b="1" dirty="0"/>
              <a:t>Serato DJ Pro</a:t>
            </a:r>
            <a:endParaRPr lang="en-US" sz="730" b="1" noProof="0" dirty="0"/>
          </a:p>
          <a:p>
            <a:endParaRPr lang="en-US" sz="500" dirty="0"/>
          </a:p>
          <a:p>
            <a:r>
              <a:rPr lang="en-US" sz="740" dirty="0"/>
              <a:t>Compatible with</a:t>
            </a:r>
            <a:r>
              <a:rPr lang="en-US" sz="740" b="1" dirty="0"/>
              <a:t> streaming services</a:t>
            </a:r>
            <a:r>
              <a:rPr lang="en-US" sz="740" noProof="0" dirty="0"/>
              <a:t>: </a:t>
            </a:r>
            <a:r>
              <a:rPr lang="en-US" sz="740" dirty="0"/>
              <a:t>mix millions of tracks from </a:t>
            </a:r>
            <a:r>
              <a:rPr lang="en-US" sz="740" b="1" noProof="0" dirty="0"/>
              <a:t>Beatport</a:t>
            </a:r>
            <a:r>
              <a:rPr lang="en-US" sz="740" noProof="0" dirty="0"/>
              <a:t> LINK, </a:t>
            </a:r>
            <a:r>
              <a:rPr lang="en-US" sz="740" b="1" noProof="0" dirty="0"/>
              <a:t>Beatsource</a:t>
            </a:r>
            <a:r>
              <a:rPr lang="en-US" sz="740" noProof="0" dirty="0"/>
              <a:t> LINK, </a:t>
            </a:r>
            <a:r>
              <a:rPr lang="en-US" sz="740" b="1" noProof="0" dirty="0"/>
              <a:t>SoundCloud</a:t>
            </a:r>
            <a:r>
              <a:rPr lang="en-US" sz="740" noProof="0" dirty="0"/>
              <a:t> Go+ and </a:t>
            </a:r>
            <a:r>
              <a:rPr lang="en-US" sz="740" b="1" noProof="0" dirty="0"/>
              <a:t>TIDAL</a:t>
            </a:r>
            <a:r>
              <a:rPr lang="en-US" sz="740" noProof="0" dirty="0"/>
              <a:t> (+ </a:t>
            </a:r>
            <a:r>
              <a:rPr lang="en-US" sz="740" b="1" noProof="0" dirty="0"/>
              <a:t>Apple Music </a:t>
            </a:r>
            <a:r>
              <a:rPr lang="en-US" sz="740" noProof="0" dirty="0"/>
              <a:t>in Serato DJ</a:t>
            </a:r>
            <a:r>
              <a:rPr lang="en-US" sz="740" dirty="0"/>
              <a:t>).</a:t>
            </a:r>
            <a:endParaRPr lang="en-US" sz="740" noProof="0" dirty="0"/>
          </a:p>
          <a:p>
            <a:endParaRPr lang="en-US" sz="500" dirty="0"/>
          </a:p>
          <a:p>
            <a:r>
              <a:rPr lang="en-US" sz="740" b="1" dirty="0"/>
              <a:t>Hercules Official Music</a:t>
            </a:r>
            <a:r>
              <a:rPr lang="en-US" sz="740" dirty="0"/>
              <a:t>: royalty-free tracks that you can mix with on any media.</a:t>
            </a:r>
          </a:p>
          <a:p>
            <a:endParaRPr lang="en-US" sz="500" dirty="0"/>
          </a:p>
          <a:p>
            <a:r>
              <a:rPr lang="en-US" sz="740" b="1" dirty="0"/>
              <a:t>Virtual sound card:</a:t>
            </a:r>
            <a:r>
              <a:rPr lang="en-US" sz="740" dirty="0"/>
              <a:t> the virtual sound card establishes a virtual link between the DJ controller’s master output and the broadcasting app’s audio input.</a:t>
            </a:r>
          </a:p>
        </p:txBody>
      </p:sp>
      <p:sp>
        <p:nvSpPr>
          <p:cNvPr id="4" name="Espace réservé du texte 3"/>
          <p:cNvSpPr>
            <a:spLocks noGrp="1"/>
          </p:cNvSpPr>
          <p:nvPr>
            <p:ph type="body" sz="half" idx="16"/>
          </p:nvPr>
        </p:nvSpPr>
        <p:spPr>
          <a:xfrm>
            <a:off x="32813" y="6099947"/>
            <a:ext cx="3254904" cy="244800"/>
          </a:xfrm>
        </p:spPr>
        <p:txBody>
          <a:bodyPr/>
          <a:lstStyle/>
          <a:p>
            <a:r>
              <a:rPr lang="en-US" b="1" dirty="0"/>
              <a:t>KEY FEATURES</a:t>
            </a:r>
            <a:endParaRPr lang="en-US" b="1" noProof="0" dirty="0"/>
          </a:p>
        </p:txBody>
      </p:sp>
      <p:sp>
        <p:nvSpPr>
          <p:cNvPr id="6" name="Espace réservé du texte 5"/>
          <p:cNvSpPr>
            <a:spLocks noGrp="1"/>
          </p:cNvSpPr>
          <p:nvPr>
            <p:ph type="body" sz="half" idx="20"/>
          </p:nvPr>
        </p:nvSpPr>
        <p:spPr>
          <a:xfrm>
            <a:off x="33000" y="6343896"/>
            <a:ext cx="3254904" cy="2181641"/>
          </a:xfrm>
        </p:spPr>
        <p:txBody>
          <a:bodyPr/>
          <a:lstStyle/>
          <a:p>
            <a:r>
              <a:rPr lang="en-US" sz="690" b="1" dirty="0"/>
              <a:t>THE GOLD STANDARD FOR 2-DECK MIXING</a:t>
            </a:r>
          </a:p>
          <a:p>
            <a:pPr marL="87313" indent="-87313">
              <a:buFont typeface="Arial" panose="020B0604020202020204" pitchFamily="34" charset="0"/>
              <a:buChar char="•"/>
            </a:pPr>
            <a:r>
              <a:rPr lang="en-US" sz="690" b="1" dirty="0"/>
              <a:t>Built-in audio</a:t>
            </a:r>
            <a:r>
              <a:rPr lang="en-US" sz="690" dirty="0"/>
              <a:t>: Master (speakers) and monitoring (headphones) outputs</a:t>
            </a:r>
          </a:p>
          <a:p>
            <a:pPr marL="87313" indent="-87313">
              <a:buFont typeface="Arial" panose="020B0604020202020204" pitchFamily="34" charset="0"/>
              <a:buChar char="•"/>
            </a:pPr>
            <a:r>
              <a:rPr lang="en-US" sz="690" spc="-20" dirty="0"/>
              <a:t>Decks: 2 </a:t>
            </a:r>
            <a:r>
              <a:rPr lang="en-US" sz="690" b="1" spc="-20" dirty="0"/>
              <a:t>Play</a:t>
            </a:r>
            <a:r>
              <a:rPr lang="en-US" sz="690" spc="-20" dirty="0"/>
              <a:t>, </a:t>
            </a:r>
            <a:r>
              <a:rPr lang="en-US" sz="690" b="1" spc="-20" dirty="0"/>
              <a:t>Cue</a:t>
            </a:r>
            <a:r>
              <a:rPr lang="en-US" sz="690" spc="-20" dirty="0"/>
              <a:t>, Sync, Shift sections / 2 </a:t>
            </a:r>
            <a:r>
              <a:rPr lang="en-US" sz="690" b="1" spc="-20" dirty="0"/>
              <a:t>jog wheels</a:t>
            </a:r>
            <a:r>
              <a:rPr lang="en-US" sz="690" spc="-20" dirty="0"/>
              <a:t> / 2 x 4</a:t>
            </a:r>
            <a:r>
              <a:rPr lang="en-US" sz="690" b="1" spc="-20" dirty="0"/>
              <a:t> pads </a:t>
            </a:r>
            <a:r>
              <a:rPr lang="en-US" sz="690" spc="-20" dirty="0"/>
              <a:t>with 4 modes (Hot Cue, FX, Loop, Sampler) / 2 </a:t>
            </a:r>
            <a:r>
              <a:rPr lang="en-US" sz="690" b="1" spc="-20" dirty="0"/>
              <a:t>tempo faders</a:t>
            </a:r>
            <a:r>
              <a:rPr lang="en-US" sz="690" spc="-20" dirty="0"/>
              <a:t> / 2 x 2 </a:t>
            </a:r>
            <a:r>
              <a:rPr lang="en-US" sz="690" b="1" spc="-20" dirty="0"/>
              <a:t>stems </a:t>
            </a:r>
            <a:r>
              <a:rPr lang="en-US" sz="690" spc="-20" dirty="0"/>
              <a:t>buttons</a:t>
            </a:r>
            <a:endParaRPr lang="en-US" sz="690" b="1" spc="-20" dirty="0"/>
          </a:p>
          <a:p>
            <a:pPr marL="87313" indent="-87313">
              <a:buFont typeface="Arial" panose="020B0604020202020204" pitchFamily="34" charset="0"/>
              <a:buChar char="•"/>
            </a:pPr>
            <a:r>
              <a:rPr lang="en-US" sz="690" dirty="0"/>
              <a:t>Mixing: 1 </a:t>
            </a:r>
            <a:r>
              <a:rPr lang="en-US" sz="690" b="1" dirty="0"/>
              <a:t>crossfader</a:t>
            </a:r>
            <a:r>
              <a:rPr lang="en-US" sz="690" dirty="0"/>
              <a:t> ,</a:t>
            </a:r>
            <a:r>
              <a:rPr lang="en-US" sz="690" b="1" dirty="0"/>
              <a:t> </a:t>
            </a:r>
            <a:r>
              <a:rPr lang="en-US" sz="690" dirty="0"/>
              <a:t>2 </a:t>
            </a:r>
            <a:r>
              <a:rPr lang="en-US" sz="690" b="1" dirty="0"/>
              <a:t>mixers </a:t>
            </a:r>
            <a:r>
              <a:rPr lang="en-US" sz="690" dirty="0"/>
              <a:t>(3-band EQ, Filter, Volume), monitoring controls, </a:t>
            </a:r>
            <a:r>
              <a:rPr lang="en-US" sz="690" b="1" dirty="0"/>
              <a:t>master volume</a:t>
            </a:r>
          </a:p>
          <a:p>
            <a:pPr>
              <a:spcBef>
                <a:spcPts val="600"/>
              </a:spcBef>
            </a:pPr>
            <a:r>
              <a:rPr lang="en-US" sz="690" b="1" dirty="0"/>
              <a:t>STEMS</a:t>
            </a:r>
          </a:p>
          <a:p>
            <a:r>
              <a:rPr lang="en-US" sz="690" b="1" dirty="0"/>
              <a:t>Split up tracks </a:t>
            </a:r>
            <a:r>
              <a:rPr lang="en-US" sz="690" dirty="0"/>
              <a:t>into </a:t>
            </a:r>
            <a:r>
              <a:rPr lang="en-US" sz="690" b="1" dirty="0"/>
              <a:t>instrumental and vocal stems</a:t>
            </a:r>
            <a:endParaRPr lang="en-US" sz="690" dirty="0"/>
          </a:p>
          <a:p>
            <a:pPr marL="87313" indent="-87313">
              <a:buFont typeface="Arial" panose="020B0604020202020204" pitchFamily="34" charset="0"/>
              <a:buChar char="•"/>
            </a:pPr>
            <a:r>
              <a:rPr lang="en-US" sz="690" b="1" dirty="0"/>
              <a:t>Create mashups</a:t>
            </a:r>
            <a:r>
              <a:rPr lang="en-US" sz="690" dirty="0"/>
              <a:t> </a:t>
            </a:r>
            <a:r>
              <a:rPr lang="en-US" sz="690" b="1" dirty="0"/>
              <a:t>by playing </a:t>
            </a:r>
            <a:r>
              <a:rPr lang="en-US" sz="690" dirty="0"/>
              <a:t>the vocal from track A over the instrumental from track B</a:t>
            </a:r>
          </a:p>
          <a:p>
            <a:pPr marL="87313" indent="-87313">
              <a:buFont typeface="Arial" panose="020B0604020202020204" pitchFamily="34" charset="0"/>
              <a:buChar char="•"/>
            </a:pPr>
            <a:r>
              <a:rPr lang="en-US" sz="690" b="1" dirty="0"/>
              <a:t>Create transitions </a:t>
            </a:r>
            <a:r>
              <a:rPr lang="en-US" sz="690" dirty="0"/>
              <a:t>by mixing the instrumental of the next track over the vocal of the one that’s playing</a:t>
            </a:r>
          </a:p>
          <a:p>
            <a:pPr>
              <a:spcBef>
                <a:spcPts val="600"/>
              </a:spcBef>
            </a:pPr>
            <a:r>
              <a:rPr lang="en-US" sz="690" b="1" dirty="0"/>
              <a:t>BEATMATCH GUIDE</a:t>
            </a:r>
          </a:p>
          <a:p>
            <a:r>
              <a:rPr lang="en-US" sz="690" b="1" dirty="0"/>
              <a:t>Built-in light guides:</a:t>
            </a:r>
            <a:r>
              <a:rPr lang="en-US" sz="690" dirty="0"/>
              <a:t> no need to look at a screen</a:t>
            </a:r>
          </a:p>
          <a:p>
            <a:pPr marL="87313" indent="-87313">
              <a:buFont typeface="Arial" panose="020B0604020202020204" pitchFamily="34" charset="0"/>
              <a:buChar char="•"/>
            </a:pPr>
            <a:r>
              <a:rPr lang="en-US" sz="690" b="1" dirty="0"/>
              <a:t>Tempo</a:t>
            </a:r>
            <a:r>
              <a:rPr lang="en-US" sz="690" dirty="0"/>
              <a:t> guide: indicates where to move the tempo fader</a:t>
            </a:r>
          </a:p>
          <a:p>
            <a:pPr marL="87313" indent="-87313">
              <a:buFont typeface="Arial" panose="020B0604020202020204" pitchFamily="34" charset="0"/>
              <a:buChar char="•"/>
            </a:pPr>
            <a:r>
              <a:rPr lang="en-US" sz="690" b="1" dirty="0"/>
              <a:t>Beat Align</a:t>
            </a:r>
            <a:r>
              <a:rPr lang="en-US" sz="690" dirty="0"/>
              <a:t> guide: indicates which direction to turn the jog wheel</a:t>
            </a:r>
          </a:p>
        </p:txBody>
      </p:sp>
      <p:sp>
        <p:nvSpPr>
          <p:cNvPr id="11" name="Espace réservé du texte 10"/>
          <p:cNvSpPr>
            <a:spLocks noGrp="1"/>
          </p:cNvSpPr>
          <p:nvPr>
            <p:ph type="body" sz="half" idx="2"/>
          </p:nvPr>
        </p:nvSpPr>
        <p:spPr>
          <a:xfrm>
            <a:off x="2278708" y="4096512"/>
            <a:ext cx="4579292" cy="1987656"/>
          </a:xfrm>
        </p:spPr>
        <p:txBody>
          <a:bodyPr wrap="square"/>
          <a:lstStyle/>
          <a:p>
            <a:r>
              <a:rPr lang="en-US" sz="1100" noProof="0" dirty="0"/>
              <a:t>The </a:t>
            </a:r>
            <a:r>
              <a:rPr lang="en-US" sz="1100" dirty="0"/>
              <a:t>ideal controller to </a:t>
            </a:r>
            <a:r>
              <a:rPr lang="en-US" sz="1100" b="1" dirty="0"/>
              <a:t>start DJing</a:t>
            </a:r>
            <a:endParaRPr lang="en-US" sz="1100" noProof="0" dirty="0"/>
          </a:p>
          <a:p>
            <a:pPr marL="87313" indent="-87313">
              <a:buFont typeface="Arial" panose="020B0604020202020204" pitchFamily="34" charset="0"/>
              <a:buChar char="•"/>
            </a:pPr>
            <a:r>
              <a:rPr lang="en-US" sz="1100" dirty="0"/>
              <a:t>Connect it to the USB-C port on your </a:t>
            </a:r>
            <a:r>
              <a:rPr lang="en-US" sz="1100" b="1" dirty="0"/>
              <a:t>PC/Mac computer</a:t>
            </a:r>
            <a:endParaRPr lang="en-US" sz="1100" dirty="0"/>
          </a:p>
          <a:p>
            <a:pPr marL="87313" indent="-87313">
              <a:buFont typeface="Arial" panose="020B0604020202020204" pitchFamily="34" charset="0"/>
              <a:buChar char="•"/>
            </a:pPr>
            <a:r>
              <a:rPr lang="en-US" sz="1100" dirty="0"/>
              <a:t>Mix with </a:t>
            </a:r>
            <a:r>
              <a:rPr lang="en-US" sz="1100" b="1" dirty="0"/>
              <a:t>Serato DJ Lite </a:t>
            </a:r>
            <a:r>
              <a:rPr lang="en-US" sz="1100" dirty="0"/>
              <a:t>and </a:t>
            </a:r>
            <a:r>
              <a:rPr lang="en-US" sz="1100" b="1" dirty="0"/>
              <a:t>DJUCED</a:t>
            </a:r>
            <a:r>
              <a:rPr lang="en-US" sz="1100" b="1" baseline="30000" dirty="0"/>
              <a:t>®</a:t>
            </a:r>
            <a:endParaRPr lang="en-US" sz="1100" baseline="30000" dirty="0"/>
          </a:p>
          <a:p>
            <a:pPr marL="87313" indent="-87313">
              <a:buFont typeface="Arial" panose="020B0604020202020204" pitchFamily="34" charset="0"/>
              <a:buChar char="•"/>
            </a:pPr>
            <a:r>
              <a:rPr lang="en-US" sz="1100" dirty="0"/>
              <a:t>Learn how to </a:t>
            </a:r>
            <a:r>
              <a:rPr lang="en-US" sz="1100" b="1" dirty="0"/>
              <a:t>beatmatch manually</a:t>
            </a:r>
            <a:r>
              <a:rPr lang="en-US" sz="1100" dirty="0"/>
              <a:t> by looking at the built-in </a:t>
            </a:r>
            <a:r>
              <a:rPr lang="en-US" sz="1100" b="1" dirty="0"/>
              <a:t>dynamic light guides</a:t>
            </a:r>
            <a:endParaRPr lang="en-US" sz="1100" noProof="0" dirty="0"/>
          </a:p>
          <a:p>
            <a:pPr marL="87313" indent="-87313">
              <a:buFont typeface="Arial" panose="020B0604020202020204" pitchFamily="34" charset="0"/>
              <a:buChar char="•"/>
            </a:pPr>
            <a:r>
              <a:rPr lang="en-US" sz="1100" dirty="0"/>
              <a:t>Separate the sound into </a:t>
            </a:r>
            <a:r>
              <a:rPr lang="en-US" sz="1100" b="1" dirty="0"/>
              <a:t>stems</a:t>
            </a:r>
            <a:r>
              <a:rPr lang="en-US" sz="1100" dirty="0"/>
              <a:t> (vocals/instrumentals) to remix tracks</a:t>
            </a:r>
            <a:endParaRPr lang="en-US" sz="1100" baseline="30000" dirty="0"/>
          </a:p>
          <a:p>
            <a:pPr marL="87313" indent="-87313">
              <a:buFont typeface="Arial" panose="020B0604020202020204" pitchFamily="34" charset="0"/>
              <a:buChar char="•"/>
            </a:pPr>
            <a:r>
              <a:rPr lang="en-US" sz="1100" dirty="0"/>
              <a:t>Mix and scratch, have fun and improve your skills!</a:t>
            </a:r>
          </a:p>
          <a:p>
            <a:pPr marL="87313" indent="-87313">
              <a:buFont typeface="Arial" panose="020B0604020202020204" pitchFamily="34" charset="0"/>
              <a:buChar char="•"/>
            </a:pPr>
            <a:r>
              <a:rPr lang="en-US" sz="1100" b="1" dirty="0"/>
              <a:t>Beatport</a:t>
            </a:r>
            <a:r>
              <a:rPr lang="en-US" sz="1100" dirty="0"/>
              <a:t>, </a:t>
            </a:r>
            <a:r>
              <a:rPr lang="en-US" sz="1100" b="1" dirty="0"/>
              <a:t>Beatsource</a:t>
            </a:r>
            <a:r>
              <a:rPr lang="en-US" sz="1100" dirty="0"/>
              <a:t>, </a:t>
            </a:r>
            <a:r>
              <a:rPr lang="en-US" sz="1100" b="1" dirty="0"/>
              <a:t>TIDAL</a:t>
            </a:r>
            <a:r>
              <a:rPr lang="en-US" sz="1100" dirty="0"/>
              <a:t> and </a:t>
            </a:r>
            <a:r>
              <a:rPr lang="en-US" sz="1100" b="1" dirty="0"/>
              <a:t>SoundCloud </a:t>
            </a:r>
            <a:r>
              <a:rPr lang="en-US" sz="1100" dirty="0"/>
              <a:t>streaming services</a:t>
            </a:r>
            <a:endParaRPr lang="en-US" sz="1100" b="1" dirty="0"/>
          </a:p>
          <a:p>
            <a:pPr marL="87313" indent="-87313">
              <a:buFont typeface="Arial" panose="020B0604020202020204" pitchFamily="34" charset="0"/>
              <a:buChar char="•"/>
            </a:pPr>
            <a:r>
              <a:rPr lang="en-US" sz="1100" dirty="0"/>
              <a:t>Broadcast your performances using the included virtual sound card</a:t>
            </a: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041" y="4355976"/>
            <a:ext cx="1944216" cy="1053874"/>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605" y="5436096"/>
            <a:ext cx="1372652" cy="357461"/>
          </a:xfrm>
          <a:prstGeom prst="rect">
            <a:avLst/>
          </a:prstGeom>
        </p:spPr>
      </p:pic>
      <p:pic>
        <p:nvPicPr>
          <p:cNvPr id="2" name="Image 1">
            <a:extLst>
              <a:ext uri="{FF2B5EF4-FFF2-40B4-BE49-F238E27FC236}">
                <a16:creationId xmlns:a16="http://schemas.microsoft.com/office/drawing/2014/main" id="{01082393-22A3-7FFB-F039-893A4528FAA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359898" y="6860707"/>
            <a:ext cx="936104" cy="160203"/>
          </a:xfrm>
          <a:prstGeom prst="rect">
            <a:avLst/>
          </a:prstGeom>
        </p:spPr>
      </p:pic>
      <p:pic>
        <p:nvPicPr>
          <p:cNvPr id="5" name="Image 4">
            <a:extLst>
              <a:ext uri="{FF2B5EF4-FFF2-40B4-BE49-F238E27FC236}">
                <a16:creationId xmlns:a16="http://schemas.microsoft.com/office/drawing/2014/main" id="{67BB4DAF-697D-2883-3C30-88C59E0BF9E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355334" y="6143962"/>
            <a:ext cx="453680" cy="130641"/>
          </a:xfrm>
          <a:prstGeom prst="rect">
            <a:avLst/>
          </a:prstGeom>
        </p:spPr>
      </p:pic>
      <p:pic>
        <p:nvPicPr>
          <p:cNvPr id="8" name="Espace réservé du contenu 8">
            <a:extLst>
              <a:ext uri="{FF2B5EF4-FFF2-40B4-BE49-F238E27FC236}">
                <a16:creationId xmlns:a16="http://schemas.microsoft.com/office/drawing/2014/main" id="{AA976587-9D6B-5999-3B5C-6DE8F5F3EAEA}"/>
              </a:ext>
            </a:extLst>
          </p:cNvPr>
          <p:cNvPicPr>
            <a:picLocks noChangeAspect="1"/>
          </p:cNvPicPr>
          <p:nvPr/>
        </p:nvPicPr>
        <p:blipFill>
          <a:blip r:embed="rId6" cstate="print">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val="0"/>
              </a:ext>
            </a:extLst>
          </a:blip>
          <a:srcRect t="1229" b="1229"/>
          <a:stretch/>
        </p:blipFill>
        <p:spPr>
          <a:xfrm>
            <a:off x="1139149" y="1152882"/>
            <a:ext cx="4419833" cy="2730426"/>
          </a:xfrm>
          <a:prstGeom prst="rect">
            <a:avLst/>
          </a:prstGeom>
          <a:effectLst>
            <a:outerShdw blurRad="127000" dist="127000" dir="8100000" algn="tr" rotWithShape="0">
              <a:schemeClr val="bg1">
                <a:alpha val="40000"/>
              </a:schemeClr>
            </a:outerShdw>
          </a:effectLst>
        </p:spPr>
      </p:pic>
      <p:pic>
        <p:nvPicPr>
          <p:cNvPr id="16" name="Picture 15">
            <a:extLst>
              <a:ext uri="{FF2B5EF4-FFF2-40B4-BE49-F238E27FC236}">
                <a16:creationId xmlns:a16="http://schemas.microsoft.com/office/drawing/2014/main" id="{238220CF-B048-7280-E7F2-F02F946310FD}"/>
              </a:ext>
            </a:extLst>
          </p:cNvPr>
          <p:cNvPicPr>
            <a:picLocks noChangeAspect="1"/>
          </p:cNvPicPr>
          <p:nvPr/>
        </p:nvPicPr>
        <p:blipFill>
          <a:blip r:embed="rId8"/>
          <a:stretch>
            <a:fillRect/>
          </a:stretch>
        </p:blipFill>
        <p:spPr>
          <a:xfrm>
            <a:off x="1024333" y="661026"/>
            <a:ext cx="4649464" cy="473504"/>
          </a:xfrm>
          <a:prstGeom prst="rect">
            <a:avLst/>
          </a:prstGeom>
        </p:spPr>
      </p:pic>
    </p:spTree>
    <p:extLst>
      <p:ext uri="{BB962C8B-B14F-4D97-AF65-F5344CB8AC3E}">
        <p14:creationId xmlns:p14="http://schemas.microsoft.com/office/powerpoint/2010/main" val="158551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eau 18"/>
          <p:cNvGraphicFramePr>
            <a:graphicFrameLocks noGrp="1"/>
          </p:cNvGraphicFramePr>
          <p:nvPr>
            <p:extLst>
              <p:ext uri="{D42A27DB-BD31-4B8C-83A1-F6EECF244321}">
                <p14:modId xmlns:p14="http://schemas.microsoft.com/office/powerpoint/2010/main" val="2549430341"/>
              </p:ext>
            </p:extLst>
          </p:nvPr>
        </p:nvGraphicFramePr>
        <p:xfrm>
          <a:off x="272029" y="7118259"/>
          <a:ext cx="2731775" cy="1491960"/>
        </p:xfrm>
        <a:graphic>
          <a:graphicData uri="http://schemas.openxmlformats.org/drawingml/2006/table">
            <a:tbl>
              <a:tblPr firstRow="1" bandRow="1">
                <a:tableStyleId>{073A0DAA-6AF3-43AB-8588-CEC1D06C72B9}</a:tableStyleId>
              </a:tblPr>
              <a:tblGrid>
                <a:gridCol w="2731775">
                  <a:extLst>
                    <a:ext uri="{9D8B030D-6E8A-4147-A177-3AD203B41FA5}">
                      <a16:colId xmlns:a16="http://schemas.microsoft.com/office/drawing/2014/main" val="20000"/>
                    </a:ext>
                  </a:extLst>
                </a:gridCol>
              </a:tblGrid>
              <a:tr h="28800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dirty="0">
                          <a:solidFill>
                            <a:schemeClr val="tx1"/>
                          </a:solidFill>
                          <a:latin typeface="Segoe UI" panose="020B0502040204020203" pitchFamily="34" charset="0"/>
                        </a:rPr>
                        <a:t>PACKAGING INFORMATION</a:t>
                      </a:r>
                    </a:p>
                  </a:txBody>
                  <a:tcPr>
                    <a:solidFill>
                      <a:srgbClr val="0DFFBC"/>
                    </a:solidFill>
                  </a:tcPr>
                </a:tc>
                <a:extLst>
                  <a:ext uri="{0D108BD9-81ED-4DB2-BD59-A6C34878D82A}">
                    <a16:rowId xmlns:a16="http://schemas.microsoft.com/office/drawing/2014/main" val="10000"/>
                  </a:ext>
                </a:extLst>
              </a:tr>
              <a:tr h="152717">
                <a:tc>
                  <a:txBody>
                    <a:bodyPr/>
                    <a:lstStyle/>
                    <a:p>
                      <a:pPr marL="0" indent="0">
                        <a:tabLst/>
                      </a:pPr>
                      <a:r>
                        <a:rPr lang="en-US" sz="700" b="1" dirty="0">
                          <a:solidFill>
                            <a:schemeClr val="tx1"/>
                          </a:solidFill>
                          <a:latin typeface="Segoe UI" panose="020B0502040204020203" pitchFamily="34" charset="0"/>
                          <a:cs typeface="Segoe UI" panose="020B0502040204020203" pitchFamily="34" charset="0"/>
                        </a:rPr>
                        <a:t>Color box dimensions:</a:t>
                      </a:r>
                      <a:r>
                        <a:rPr lang="en-US" sz="700" b="0" dirty="0">
                          <a:solidFill>
                            <a:schemeClr val="tx1"/>
                          </a:solidFill>
                          <a:latin typeface="Segoe UI" panose="020B0502040204020203" pitchFamily="34" charset="0"/>
                          <a:cs typeface="Segoe UI" panose="020B0502040204020203" pitchFamily="34" charset="0"/>
                        </a:rPr>
                        <a:t> 14.3</a:t>
                      </a:r>
                      <a:r>
                        <a:rPr lang="en-US" sz="700" b="0" baseline="0" dirty="0">
                          <a:solidFill>
                            <a:schemeClr val="tx1"/>
                          </a:solidFill>
                          <a:latin typeface="Segoe UI" panose="020B0502040204020203" pitchFamily="34" charset="0"/>
                          <a:cs typeface="Segoe UI" panose="020B0502040204020203" pitchFamily="34" charset="0"/>
                        </a:rPr>
                        <a:t> </a:t>
                      </a:r>
                      <a:r>
                        <a:rPr lang="en-US" sz="700" baseline="0" dirty="0">
                          <a:solidFill>
                            <a:schemeClr val="tx1"/>
                          </a:solidFill>
                          <a:latin typeface="Segoe UI" panose="020B0502040204020203" pitchFamily="34" charset="0"/>
                          <a:cs typeface="Segoe UI" panose="020B0502040204020203" pitchFamily="34" charset="0"/>
                        </a:rPr>
                        <a:t>x 9.2 x 3.1” / </a:t>
                      </a:r>
                      <a:r>
                        <a:rPr lang="en-US" sz="700" b="0" i="0" baseline="0" dirty="0">
                          <a:solidFill>
                            <a:schemeClr val="tx1"/>
                          </a:solidFill>
                          <a:latin typeface="Segoe UI" panose="020B0502040204020203" pitchFamily="34" charset="0"/>
                          <a:cs typeface="Segoe UI" panose="020B0502040204020203" pitchFamily="34" charset="0"/>
                        </a:rPr>
                        <a:t>363 x 233 x 80 mm </a:t>
                      </a:r>
                      <a:r>
                        <a:rPr lang="en-US" sz="700" baseline="0" noProof="0" dirty="0">
                          <a:solidFill>
                            <a:schemeClr val="tx1"/>
                          </a:solidFill>
                          <a:latin typeface="Segoe UI" panose="020B0502040204020203" pitchFamily="34" charset="0"/>
                          <a:cs typeface="Segoe UI" panose="020B0502040204020203" pitchFamily="34" charset="0"/>
                        </a:rPr>
                        <a:t>(W x H x D)</a:t>
                      </a:r>
                    </a:p>
                  </a:txBody>
                  <a:tcPr>
                    <a:solidFill>
                      <a:schemeClr val="bg1">
                        <a:lumMod val="95000"/>
                      </a:schemeClr>
                    </a:solidFill>
                  </a:tcPr>
                </a:tc>
                <a:extLst>
                  <a:ext uri="{0D108BD9-81ED-4DB2-BD59-A6C34878D82A}">
                    <a16:rowId xmlns:a16="http://schemas.microsoft.com/office/drawing/2014/main" val="10001"/>
                  </a:ext>
                </a:extLst>
              </a:tr>
              <a:tr h="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dirty="0">
                          <a:solidFill>
                            <a:schemeClr val="tx1"/>
                          </a:solidFill>
                          <a:latin typeface="Segoe UI" panose="020B0502040204020203" pitchFamily="34" charset="0"/>
                          <a:cs typeface="Segoe UI" panose="020B0502040204020203" pitchFamily="34" charset="0"/>
                        </a:rPr>
                        <a:t>Master carton dimensions:</a:t>
                      </a:r>
                      <a:r>
                        <a:rPr lang="en-US" sz="700" b="0" baseline="0" dirty="0">
                          <a:solidFill>
                            <a:schemeClr val="tx1"/>
                          </a:solidFill>
                          <a:latin typeface="Segoe UI" panose="020B0502040204020203" pitchFamily="34" charset="0"/>
                          <a:cs typeface="Segoe UI" panose="020B0502040204020203" pitchFamily="34" charset="0"/>
                        </a:rPr>
                        <a:t> 15.6 x 10.4 x 3.7” / 395 x 263 x 95 mm </a:t>
                      </a:r>
                      <a:r>
                        <a:rPr lang="en-US" sz="700" baseline="0" noProof="0" dirty="0">
                          <a:solidFill>
                            <a:schemeClr val="tx1"/>
                          </a:solidFill>
                          <a:latin typeface="Segoe UI" panose="020B0502040204020203" pitchFamily="34" charset="0"/>
                          <a:cs typeface="Segoe UI" panose="020B0502040204020203" pitchFamily="34" charset="0"/>
                        </a:rPr>
                        <a:t>(W x H x D)</a:t>
                      </a:r>
                    </a:p>
                  </a:txBody>
                  <a:tcPr>
                    <a:noFill/>
                  </a:tcPr>
                </a:tc>
                <a:extLst>
                  <a:ext uri="{0D108BD9-81ED-4DB2-BD59-A6C34878D82A}">
                    <a16:rowId xmlns:a16="http://schemas.microsoft.com/office/drawing/2014/main" val="10002"/>
                  </a:ext>
                </a:extLst>
              </a:tr>
              <a:tr h="0">
                <a:tc>
                  <a:txBody>
                    <a:bodyPr/>
                    <a:lstStyle/>
                    <a:p>
                      <a:r>
                        <a:rPr lang="en-US" sz="700" b="1" dirty="0">
                          <a:solidFill>
                            <a:schemeClr val="tx1"/>
                          </a:solidFill>
                          <a:latin typeface="Segoe UI" panose="020B0502040204020203" pitchFamily="34" charset="0"/>
                          <a:cs typeface="Segoe UI" panose="020B0502040204020203" pitchFamily="34" charset="0"/>
                        </a:rPr>
                        <a:t>Units</a:t>
                      </a:r>
                      <a:r>
                        <a:rPr lang="en-US" sz="700" b="1" baseline="0" dirty="0">
                          <a:solidFill>
                            <a:schemeClr val="tx1"/>
                          </a:solidFill>
                          <a:latin typeface="Segoe UI" panose="020B0502040204020203" pitchFamily="34" charset="0"/>
                          <a:cs typeface="Segoe UI" panose="020B0502040204020203" pitchFamily="34" charset="0"/>
                        </a:rPr>
                        <a:t> per </a:t>
                      </a:r>
                      <a:r>
                        <a:rPr lang="en-US" sz="700" b="1" dirty="0">
                          <a:solidFill>
                            <a:schemeClr val="tx1"/>
                          </a:solidFill>
                          <a:latin typeface="Segoe UI" panose="020B0502040204020203" pitchFamily="34" charset="0"/>
                          <a:cs typeface="Segoe UI" panose="020B0502040204020203" pitchFamily="34" charset="0"/>
                        </a:rPr>
                        <a:t>master carton:</a:t>
                      </a:r>
                      <a:r>
                        <a:rPr lang="en-US" sz="700" b="0" dirty="0">
                          <a:solidFill>
                            <a:schemeClr val="tx1"/>
                          </a:solidFill>
                          <a:latin typeface="Segoe UI" panose="020B0502040204020203" pitchFamily="34" charset="0"/>
                          <a:cs typeface="Segoe UI" panose="020B0502040204020203" pitchFamily="34" charset="0"/>
                        </a:rPr>
                        <a:t> </a:t>
                      </a:r>
                      <a:r>
                        <a:rPr lang="en-US" sz="700" b="0" baseline="0" dirty="0">
                          <a:solidFill>
                            <a:schemeClr val="tx1"/>
                          </a:solidFill>
                          <a:latin typeface="Segoe UI" panose="020B0502040204020203" pitchFamily="34" charset="0"/>
                          <a:cs typeface="Segoe UI" panose="020B0502040204020203" pitchFamily="34" charset="0"/>
                        </a:rPr>
                        <a:t>1</a:t>
                      </a:r>
                    </a:p>
                  </a:txBody>
                  <a:tcPr>
                    <a:solidFill>
                      <a:schemeClr val="bg1">
                        <a:lumMod val="95000"/>
                      </a:schemeClr>
                    </a:solidFill>
                  </a:tcPr>
                </a:tc>
                <a:extLst>
                  <a:ext uri="{0D108BD9-81ED-4DB2-BD59-A6C34878D82A}">
                    <a16:rowId xmlns:a16="http://schemas.microsoft.com/office/drawing/2014/main" val="10003"/>
                  </a:ext>
                </a:extLst>
              </a:tr>
              <a:tr h="0">
                <a:tc>
                  <a:txBody>
                    <a:bodyPr/>
                    <a:lstStyle/>
                    <a:p>
                      <a:r>
                        <a:rPr lang="en-US" sz="700" b="1" dirty="0">
                          <a:solidFill>
                            <a:schemeClr val="tx1"/>
                          </a:solidFill>
                          <a:latin typeface="Segoe UI" panose="020B0502040204020203" pitchFamily="34" charset="0"/>
                          <a:cs typeface="Segoe UI" panose="020B0502040204020203" pitchFamily="34" charset="0"/>
                        </a:rPr>
                        <a:t>Master carton weight:</a:t>
                      </a:r>
                      <a:r>
                        <a:rPr lang="en-US" sz="700" b="0" dirty="0">
                          <a:solidFill>
                            <a:schemeClr val="tx1"/>
                          </a:solidFill>
                          <a:latin typeface="Segoe UI" panose="020B0502040204020203" pitchFamily="34" charset="0"/>
                          <a:cs typeface="Segoe UI" panose="020B0502040204020203" pitchFamily="34" charset="0"/>
                        </a:rPr>
                        <a:t> 3.28</a:t>
                      </a:r>
                      <a:r>
                        <a:rPr lang="en-US" sz="700" dirty="0">
                          <a:solidFill>
                            <a:schemeClr val="tx1"/>
                          </a:solidFill>
                          <a:latin typeface="Segoe UI" panose="020B0502040204020203" pitchFamily="34" charset="0"/>
                          <a:cs typeface="Segoe UI" panose="020B0502040204020203" pitchFamily="34" charset="0"/>
                        </a:rPr>
                        <a:t> lb / </a:t>
                      </a:r>
                      <a:r>
                        <a:rPr lang="en-US" sz="700" b="0" baseline="0" dirty="0">
                          <a:solidFill>
                            <a:schemeClr val="tx1"/>
                          </a:solidFill>
                          <a:latin typeface="Segoe UI" panose="020B0502040204020203" pitchFamily="34" charset="0"/>
                          <a:cs typeface="Segoe UI" panose="020B0502040204020203" pitchFamily="34" charset="0"/>
                        </a:rPr>
                        <a:t>1.49 kg</a:t>
                      </a:r>
                    </a:p>
                  </a:txBody>
                  <a:tcPr>
                    <a:noFill/>
                  </a:tcPr>
                </a:tc>
                <a:extLst>
                  <a:ext uri="{0D108BD9-81ED-4DB2-BD59-A6C34878D82A}">
                    <a16:rowId xmlns:a16="http://schemas.microsoft.com/office/drawing/2014/main" val="441540978"/>
                  </a:ext>
                </a:extLst>
              </a:tr>
              <a:tr h="178867">
                <a:tc>
                  <a:txBody>
                    <a:bodyPr/>
                    <a:lstStyle/>
                    <a:p>
                      <a:r>
                        <a:rPr lang="en-US" sz="700" b="1" dirty="0">
                          <a:solidFill>
                            <a:schemeClr val="tx1"/>
                          </a:solidFill>
                          <a:latin typeface="Segoe UI" panose="020B0502040204020203" pitchFamily="34" charset="0"/>
                          <a:cs typeface="Segoe UI" panose="020B0502040204020203" pitchFamily="34" charset="0"/>
                        </a:rPr>
                        <a:t>Units per pallet (31.5 x 47.2” / 80 x 120 cm):</a:t>
                      </a:r>
                      <a:r>
                        <a:rPr lang="en-US" sz="700" b="0" baseline="0" dirty="0">
                          <a:solidFill>
                            <a:schemeClr val="tx1"/>
                          </a:solidFill>
                          <a:latin typeface="Segoe UI" panose="020B0502040204020203" pitchFamily="34" charset="0"/>
                          <a:cs typeface="Segoe UI" panose="020B0502040204020203" pitchFamily="34" charset="0"/>
                        </a:rPr>
                        <a:t> 144</a:t>
                      </a:r>
                    </a:p>
                  </a:txBody>
                  <a:tcPr>
                    <a:solidFill>
                      <a:schemeClr val="bg1">
                        <a:lumMod val="95000"/>
                      </a:schemeClr>
                    </a:solidFill>
                  </a:tcPr>
                </a:tc>
                <a:extLst>
                  <a:ext uri="{0D108BD9-81ED-4DB2-BD59-A6C34878D82A}">
                    <a16:rowId xmlns:a16="http://schemas.microsoft.com/office/drawing/2014/main" val="10004"/>
                  </a:ext>
                </a:extLst>
              </a:tr>
            </a:tbl>
          </a:graphicData>
        </a:graphic>
      </p:graphicFrame>
      <p:graphicFrame>
        <p:nvGraphicFramePr>
          <p:cNvPr id="20" name="Tableau 19"/>
          <p:cNvGraphicFramePr>
            <a:graphicFrameLocks noGrp="1"/>
          </p:cNvGraphicFramePr>
          <p:nvPr>
            <p:extLst>
              <p:ext uri="{D42A27DB-BD31-4B8C-83A1-F6EECF244321}">
                <p14:modId xmlns:p14="http://schemas.microsoft.com/office/powerpoint/2010/main" val="653325808"/>
              </p:ext>
            </p:extLst>
          </p:nvPr>
        </p:nvGraphicFramePr>
        <p:xfrm>
          <a:off x="3276508" y="757745"/>
          <a:ext cx="3289590" cy="5990001"/>
        </p:xfrm>
        <a:graphic>
          <a:graphicData uri="http://schemas.openxmlformats.org/drawingml/2006/table">
            <a:tbl>
              <a:tblPr firstRow="1" bandRow="1">
                <a:tableStyleId>{5C22544A-7EE6-4342-B048-85BDC9FD1C3A}</a:tableStyleId>
              </a:tblPr>
              <a:tblGrid>
                <a:gridCol w="971924">
                  <a:extLst>
                    <a:ext uri="{9D8B030D-6E8A-4147-A177-3AD203B41FA5}">
                      <a16:colId xmlns:a16="http://schemas.microsoft.com/office/drawing/2014/main" val="20000"/>
                    </a:ext>
                  </a:extLst>
                </a:gridCol>
                <a:gridCol w="2317666">
                  <a:extLst>
                    <a:ext uri="{9D8B030D-6E8A-4147-A177-3AD203B41FA5}">
                      <a16:colId xmlns:a16="http://schemas.microsoft.com/office/drawing/2014/main" val="20001"/>
                    </a:ext>
                  </a:extLst>
                </a:gridCol>
              </a:tblGrid>
              <a:tr h="28800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en-US" sz="1000" b="0" u="none"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rgbClr val="0DFFBC"/>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u="none"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TECHNICAL SPECIFICATIONS</a:t>
                      </a:r>
                    </a:p>
                  </a:txBody>
                  <a:tcPr anchor="ctr">
                    <a:solidFill>
                      <a:srgbClr val="0DFFBC"/>
                    </a:solidFill>
                  </a:tcPr>
                </a:tc>
                <a:extLst>
                  <a:ext uri="{0D108BD9-81ED-4DB2-BD59-A6C34878D82A}">
                    <a16:rowId xmlns:a16="http://schemas.microsoft.com/office/drawing/2014/main" val="10000"/>
                  </a:ext>
                </a:extLst>
              </a:tr>
              <a:tr h="190122">
                <a:tc rowSpan="2">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50" b="1"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DIMENSIONS/</a:t>
                      </a:r>
                    </a:p>
                    <a:p>
                      <a:pPr marL="0" marR="0" indent="0" algn="ctr" defTabSz="914343" rtl="0" eaLnBrk="1" fontAlgn="auto" latinLnBrk="0" hangingPunct="1">
                        <a:lnSpc>
                          <a:spcPct val="100000"/>
                        </a:lnSpc>
                        <a:spcBef>
                          <a:spcPts val="0"/>
                        </a:spcBef>
                        <a:spcAft>
                          <a:spcPts val="0"/>
                        </a:spcAft>
                        <a:buClrTx/>
                        <a:buSzTx/>
                        <a:buFontTx/>
                        <a:buNone/>
                        <a:tabLst/>
                        <a:defRPr/>
                      </a:pPr>
                      <a:r>
                        <a:rPr lang="en-US" sz="650" b="1"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WEIGHT</a:t>
                      </a: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Size: 12.6 x 7.7 x 1.9“ / 320 x 195 x 49 mm</a:t>
                      </a:r>
                    </a:p>
                    <a:p>
                      <a:pPr marL="0" marR="0" indent="0" algn="l" defTabSz="914343" rtl="0" eaLnBrk="1" fontAlgn="auto" latinLnBrk="0" hangingPunct="1">
                        <a:lnSpc>
                          <a:spcPct val="100000"/>
                        </a:lnSpc>
                        <a:spcBef>
                          <a:spcPts val="0"/>
                        </a:spcBef>
                        <a:spcAft>
                          <a:spcPts val="0"/>
                        </a:spcAft>
                        <a:buClrTx/>
                        <a:buSzTx/>
                        <a:buFontTx/>
                        <a:buNone/>
                        <a:tabLst/>
                        <a:defRPr/>
                      </a:pP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Weight: 2.0 lb / 0.9 kg</a:t>
                      </a:r>
                    </a:p>
                  </a:txBody>
                  <a:tcPr anchor="ctr">
                    <a:solidFill>
                      <a:schemeClr val="bg1">
                        <a:lumMod val="95000"/>
                      </a:schemeClr>
                    </a:solidFill>
                  </a:tcPr>
                </a:tc>
                <a:extLst>
                  <a:ext uri="{0D108BD9-81ED-4DB2-BD59-A6C34878D82A}">
                    <a16:rowId xmlns:a16="http://schemas.microsoft.com/office/drawing/2014/main" val="10001"/>
                  </a:ext>
                </a:extLst>
              </a:tr>
              <a:tr h="190122">
                <a:tc v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en-US" sz="700" b="1"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Jog wheel diameter: 3.5” / 90 mm</a:t>
                      </a:r>
                    </a:p>
                  </a:txBody>
                  <a:tcPr anchor="ctr">
                    <a:solidFill>
                      <a:schemeClr val="bg1"/>
                    </a:solidFill>
                  </a:tcPr>
                </a:tc>
                <a:extLst>
                  <a:ext uri="{0D108BD9-81ED-4DB2-BD59-A6C34878D82A}">
                    <a16:rowId xmlns:a16="http://schemas.microsoft.com/office/drawing/2014/main" val="10002"/>
                  </a:ext>
                </a:extLst>
              </a:tr>
              <a:tr h="190122">
                <a:tc rowSpan="3">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50" b="1" noProof="0" dirty="0">
                          <a:solidFill>
                            <a:schemeClr val="tx1"/>
                          </a:solidFill>
                          <a:latin typeface="Segoe UI" panose="020B0502040204020203" pitchFamily="34" charset="0"/>
                          <a:ea typeface="Verdana" panose="020B0604030504040204" pitchFamily="34" charset="0"/>
                          <a:cs typeface="Segoe UI" panose="020B0502040204020203" pitchFamily="34" charset="0"/>
                        </a:rPr>
                        <a:t>CONNECTIONS</a:t>
                      </a: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Master output for speakers: 2 RCA jacks</a:t>
                      </a:r>
                    </a:p>
                  </a:txBody>
                  <a:tcPr anchor="ctr">
                    <a:solidFill>
                      <a:schemeClr val="bg1">
                        <a:lumMod val="95000"/>
                      </a:schemeClr>
                    </a:solidFill>
                  </a:tcPr>
                </a:tc>
                <a:extLst>
                  <a:ext uri="{0D108BD9-81ED-4DB2-BD59-A6C34878D82A}">
                    <a16:rowId xmlns:a16="http://schemas.microsoft.com/office/drawing/2014/main" val="10003"/>
                  </a:ext>
                </a:extLst>
              </a:tr>
              <a:tr h="184005">
                <a:tc v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700" dirty="0">
                        <a:solidFill>
                          <a:schemeClr val="bg1">
                            <a:lumMod val="50000"/>
                          </a:schemeClr>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Headphones/monitoring output: 1/8” / 3.5 mm stereo mini-jack</a:t>
                      </a:r>
                    </a:p>
                  </a:txBody>
                  <a:tcPr anchor="ctr">
                    <a:solidFill>
                      <a:schemeClr val="bg1"/>
                    </a:solidFill>
                  </a:tcPr>
                </a:tc>
                <a:extLst>
                  <a:ext uri="{0D108BD9-81ED-4DB2-BD59-A6C34878D82A}">
                    <a16:rowId xmlns:a16="http://schemas.microsoft.com/office/drawing/2014/main" val="10004"/>
                  </a:ext>
                </a:extLst>
              </a:tr>
              <a:tr h="184005">
                <a:tc v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700" dirty="0">
                        <a:solidFill>
                          <a:schemeClr val="bg1">
                            <a:lumMod val="50000"/>
                          </a:schemeClr>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Male USB-C connector (to connect to the computer)</a:t>
                      </a:r>
                      <a:endParaRPr lang="en-US" sz="700" b="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extLst>
                  <a:ext uri="{0D108BD9-81ED-4DB2-BD59-A6C34878D82A}">
                    <a16:rowId xmlns:a16="http://schemas.microsoft.com/office/drawing/2014/main" val="10005"/>
                  </a:ext>
                </a:extLst>
              </a:tr>
              <a:tr h="368010">
                <a:tc rowSpan="3">
                  <a:txBody>
                    <a:bodyPr/>
                    <a:lstStyle/>
                    <a:p>
                      <a:pPr marL="0" marR="0" indent="0" algn="ctr" defTabSz="914343" rtl="0" eaLnBrk="1" fontAlgn="auto" latinLnBrk="0" hangingPunct="1">
                        <a:lnSpc>
                          <a:spcPct val="100000"/>
                        </a:lnSpc>
                        <a:spcBef>
                          <a:spcPts val="0"/>
                        </a:spcBef>
                        <a:spcAft>
                          <a:spcPts val="0"/>
                        </a:spcAft>
                        <a:buClrTx/>
                        <a:buSzTx/>
                        <a:buFontTx/>
                        <a:buNone/>
                        <a:tabLst/>
                        <a:defRPr/>
                      </a:pPr>
                      <a:r>
                        <a:rPr lang="en-US" sz="650" b="1" i="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CONTROLS</a:t>
                      </a:r>
                      <a:endParaRPr lang="en-US" sz="650" b="1" i="0" baseline="0" noProof="0" dirty="0">
                        <a:solidFill>
                          <a:schemeClr val="tx1"/>
                        </a:solidFill>
                        <a:latin typeface="Segoe UI" panose="020B0502040204020203" pitchFamily="34" charset="0"/>
                        <a:ea typeface="+mn-ea"/>
                        <a:cs typeface="Segoe UI" panose="020B0502040204020203" pitchFamily="34" charset="0"/>
                      </a:endParaRPr>
                    </a:p>
                  </a:txBody>
                  <a:tcPr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Mixing controls</a:t>
                      </a:r>
                      <a:br>
                        <a:rPr lang="en-US" sz="700" noProof="0" dirty="0">
                          <a:solidFill>
                            <a:schemeClr val="tx1"/>
                          </a:solidFill>
                          <a:latin typeface="Segoe UI" panose="020B0502040204020203" pitchFamily="34" charset="0"/>
                          <a:ea typeface="Verdana" panose="020B0604030504040204" pitchFamily="34" charset="0"/>
                          <a:cs typeface="Segoe UI" panose="020B0502040204020203" pitchFamily="34" charset="0"/>
                        </a:rPr>
                      </a:br>
                      <a:r>
                        <a:rPr lang="en-US" sz="70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1</a:t>
                      </a:r>
                      <a:r>
                        <a:rPr lang="en-US" sz="70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filter knob, 3 EQ knobs</a:t>
                      </a:r>
                      <a:r>
                        <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 </a:t>
                      </a:r>
                      <a:r>
                        <a:rPr lang="en-US" sz="70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1 volume fader per deck</a:t>
                      </a:r>
                    </a:p>
                    <a:p>
                      <a:pPr marL="0" marR="0" indent="0" algn="l" defTabSz="914343" rtl="0" eaLnBrk="1" fontAlgn="auto" latinLnBrk="0" hangingPunct="1">
                        <a:lnSpc>
                          <a:spcPct val="100000"/>
                        </a:lnSpc>
                        <a:spcBef>
                          <a:spcPts val="0"/>
                        </a:spcBef>
                        <a:spcAft>
                          <a:spcPts val="0"/>
                        </a:spcAft>
                        <a:buClrTx/>
                        <a:buSzTx/>
                        <a:buFontTx/>
                        <a:buNone/>
                        <a:tabLst/>
                        <a:defRPr/>
                      </a:pPr>
                      <a:r>
                        <a:rPr lang="en-US" sz="70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Crossfader, master volume knob, headphones volume knob</a:t>
                      </a:r>
                      <a:endParaRPr lang="en-US" sz="700" noProof="0" dirty="0">
                        <a:solidFill>
                          <a:srgbClr val="00CC00"/>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extLst>
                  <a:ext uri="{0D108BD9-81ED-4DB2-BD59-A6C34878D82A}">
                    <a16:rowId xmlns:a16="http://schemas.microsoft.com/office/drawing/2014/main" val="10006"/>
                  </a:ext>
                </a:extLst>
              </a:tr>
              <a:tr h="276008">
                <a:tc v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70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Controls per deck</a:t>
                      </a:r>
                    </a:p>
                    <a:p>
                      <a:pPr marL="0" marR="0" indent="0" algn="l" defTabSz="914343" rtl="0" eaLnBrk="1" fontAlgn="auto" latinLnBrk="0" hangingPunct="1">
                        <a:lnSpc>
                          <a:spcPct val="100000"/>
                        </a:lnSpc>
                        <a:spcBef>
                          <a:spcPts val="0"/>
                        </a:spcBef>
                        <a:spcAft>
                          <a:spcPts val="0"/>
                        </a:spcAft>
                        <a:buClrTx/>
                        <a:buSzTx/>
                        <a:buFontTx/>
                        <a:buNone/>
                        <a:tabLst/>
                        <a:defRPr/>
                      </a:pPr>
                      <a:r>
                        <a:rPr lang="en-US" sz="70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Jog wheel: touch detection in vinyl mode</a:t>
                      </a:r>
                    </a:p>
                    <a:p>
                      <a:pPr marL="0" marR="0" indent="0" algn="l" defTabSz="914343" rtl="0" eaLnBrk="1" fontAlgn="auto" latinLnBrk="0" hangingPunct="1">
                        <a:lnSpc>
                          <a:spcPct val="100000"/>
                        </a:lnSpc>
                        <a:spcBef>
                          <a:spcPts val="0"/>
                        </a:spcBef>
                        <a:spcAft>
                          <a:spcPts val="0"/>
                        </a:spcAft>
                        <a:buClrTx/>
                        <a:buSzTx/>
                        <a:buFontTx/>
                        <a:buNone/>
                        <a:tabLst/>
                        <a:defRPr/>
                      </a:pPr>
                      <a:r>
                        <a:rPr lang="en-US" sz="70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4 pads × 4 modes (Hot Cue, FX, Loop, Sampler)</a:t>
                      </a:r>
                    </a:p>
                    <a:p>
                      <a:pPr marL="0" marR="0" indent="0" algn="l" defTabSz="914343" rtl="0" eaLnBrk="1" fontAlgn="auto" latinLnBrk="0" hangingPunct="1">
                        <a:lnSpc>
                          <a:spcPct val="100000"/>
                        </a:lnSpc>
                        <a:spcBef>
                          <a:spcPts val="0"/>
                        </a:spcBef>
                        <a:spcAft>
                          <a:spcPts val="0"/>
                        </a:spcAft>
                        <a:buClrTx/>
                        <a:buSzTx/>
                        <a:buFontTx/>
                        <a:buNone/>
                        <a:tabLst/>
                        <a:defRPr/>
                      </a:pPr>
                      <a:r>
                        <a:rPr lang="en-US" sz="70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Stems section (instruments/vocals), tempo fader</a:t>
                      </a:r>
                    </a:p>
                  </a:txBody>
                  <a:tcPr anchor="ctr">
                    <a:solidFill>
                      <a:schemeClr val="bg1">
                        <a:lumMod val="95000"/>
                      </a:schemeClr>
                    </a:solidFill>
                  </a:tcPr>
                </a:tc>
                <a:extLst>
                  <a:ext uri="{0D108BD9-81ED-4DB2-BD59-A6C34878D82A}">
                    <a16:rowId xmlns:a16="http://schemas.microsoft.com/office/drawing/2014/main" val="10007"/>
                  </a:ext>
                </a:extLst>
              </a:tr>
              <a:tr h="276008">
                <a:tc vMerge="1">
                  <a:txBody>
                    <a:bodyPr/>
                    <a:lstStyle/>
                    <a:p>
                      <a:endParaRPr lang="en-US"/>
                    </a:p>
                  </a:txBody>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Browser controls</a:t>
                      </a:r>
                      <a:br>
                        <a:rPr lang="en-US" sz="700" dirty="0">
                          <a:solidFill>
                            <a:schemeClr val="tx1"/>
                          </a:solidFill>
                          <a:latin typeface="Segoe UI" panose="020B0502040204020203" pitchFamily="34" charset="0"/>
                          <a:ea typeface="Segoe UI" panose="020B0502040204020203" pitchFamily="34" charset="0"/>
                          <a:cs typeface="Segoe UI" panose="020B0502040204020203" pitchFamily="34" charset="0"/>
                        </a:rPr>
                      </a:br>
                      <a:r>
                        <a:rPr lang="en-US" sz="700" dirty="0">
                          <a:solidFill>
                            <a:schemeClr val="tx1"/>
                          </a:solidFill>
                          <a:latin typeface="Segoe UI" panose="020B0502040204020203" pitchFamily="34" charset="0"/>
                          <a:ea typeface="Segoe UI" panose="020B0502040204020203" pitchFamily="34" charset="0"/>
                          <a:cs typeface="Segoe UI" panose="020B0502040204020203" pitchFamily="34" charset="0"/>
                        </a:rPr>
                        <a:t>Browser knob </a:t>
                      </a: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+ 2 Load buttons + Assistant button</a:t>
                      </a:r>
                    </a:p>
                  </a:txBody>
                  <a:tcPr anchor="ctr">
                    <a:solidFill>
                      <a:schemeClr val="bg1"/>
                    </a:solidFill>
                  </a:tcPr>
                </a:tc>
                <a:extLst>
                  <a:ext uri="{0D108BD9-81ED-4DB2-BD59-A6C34878D82A}">
                    <a16:rowId xmlns:a16="http://schemas.microsoft.com/office/drawing/2014/main" val="10008"/>
                  </a:ext>
                </a:extLst>
              </a:tr>
              <a:tr h="220681">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BEATMATCH GUIDE</a:t>
                      </a:r>
                    </a:p>
                  </a:txBody>
                  <a:tcPr marL="54000" marR="54000"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Tempo:</a:t>
                      </a: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l</a:t>
                      </a:r>
                      <a:r>
                        <a:rPr lang="en-US" sz="70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ight guide alongside each tempo fader</a:t>
                      </a:r>
                    </a:p>
                  </a:txBody>
                  <a:tcPr anchor="ctr">
                    <a:solidFill>
                      <a:schemeClr val="bg1">
                        <a:lumMod val="95000"/>
                      </a:schemeClr>
                    </a:solidFill>
                  </a:tcPr>
                </a:tc>
                <a:extLst>
                  <a:ext uri="{0D108BD9-81ED-4DB2-BD59-A6C34878D82A}">
                    <a16:rowId xmlns:a16="http://schemas.microsoft.com/office/drawing/2014/main" val="10009"/>
                  </a:ext>
                </a:extLst>
              </a:tr>
              <a:tr h="184005">
                <a:tc vMerge="1">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endParaRPr lang="fr-FR" sz="700" kern="1200" baseline="0" noProof="0" dirty="0">
                        <a:solidFill>
                          <a:schemeClr val="dk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Beat Align:</a:t>
                      </a: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lig</a:t>
                      </a:r>
                      <a:r>
                        <a:rPr lang="en-US" sz="70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ht guide below each jog wheel</a:t>
                      </a:r>
                    </a:p>
                  </a:txBody>
                  <a:tcPr anchor="ctr">
                    <a:solidFill>
                      <a:schemeClr val="bg1"/>
                    </a:solidFill>
                  </a:tcPr>
                </a:tc>
                <a:extLst>
                  <a:ext uri="{0D108BD9-81ED-4DB2-BD59-A6C34878D82A}">
                    <a16:rowId xmlns:a16="http://schemas.microsoft.com/office/drawing/2014/main" val="10010"/>
                  </a:ext>
                </a:extLst>
              </a:tr>
              <a:tr h="482600">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ASSISTANT</a:t>
                      </a:r>
                    </a:p>
                  </a:txBody>
                  <a:tcPr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Assistant:</a:t>
                      </a:r>
                      <a:r>
                        <a:rPr lang="en-US" sz="7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r>
                        <a:rPr lang="en-US" sz="70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DJUCED</a:t>
                      </a:r>
                      <a:r>
                        <a:rPr lang="en-US" sz="700" baseline="3000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a:t>
                      </a:r>
                      <a:r>
                        <a:rPr lang="en-US" sz="700" dirty="0">
                          <a:solidFill>
                            <a:schemeClr val="tx1"/>
                          </a:solidFill>
                          <a:latin typeface="Segoe UI" panose="020B0502040204020203" pitchFamily="34" charset="0"/>
                          <a:ea typeface="Segoe UI" panose="020B0502040204020203" pitchFamily="34" charset="0"/>
                          <a:cs typeface="Segoe UI" panose="020B0502040204020203" pitchFamily="34" charset="0"/>
                        </a:rPr>
                        <a:t> </a:t>
                      </a:r>
                      <a:r>
                        <a:rPr lang="en-US" sz="70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suggests tracks from your library that match the one playing in terms of BPM, key and energy</a:t>
                      </a:r>
                    </a:p>
                  </a:txBody>
                  <a:tcPr anchor="ctr">
                    <a:solidFill>
                      <a:schemeClr val="bg1">
                        <a:lumMod val="95000"/>
                      </a:schemeClr>
                    </a:solidFill>
                  </a:tcPr>
                </a:tc>
                <a:extLst>
                  <a:ext uri="{0D108BD9-81ED-4DB2-BD59-A6C34878D82A}">
                    <a16:rowId xmlns:a16="http://schemas.microsoft.com/office/drawing/2014/main" val="10011"/>
                  </a:ext>
                </a:extLst>
              </a:tr>
              <a:tr h="411480">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DJ ACADEMY</a:t>
                      </a:r>
                    </a:p>
                    <a:p>
                      <a:pPr marL="0" marR="0" lvl="0" indent="0" algn="ctr" defTabSz="914343" rtl="0" eaLnBrk="1" fontAlgn="auto" latinLnBrk="0" hangingPunct="1">
                        <a:lnSpc>
                          <a:spcPct val="100000"/>
                        </a:lnSpc>
                        <a:spcBef>
                          <a:spcPts val="0"/>
                        </a:spcBef>
                        <a:spcAft>
                          <a:spcPts val="0"/>
                        </a:spcAft>
                        <a:buClrTx/>
                        <a:buSzTx/>
                        <a:buFontTx/>
                        <a:buNone/>
                        <a:tabLst/>
                        <a:defRPr/>
                      </a:pPr>
                      <a:endPar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p>
                      <a:pPr marL="0" marR="0" lvl="0" indent="0" algn="ctr" defTabSz="914343" rtl="0" eaLnBrk="1" fontAlgn="auto" latinLnBrk="0" hangingPunct="1">
                        <a:lnSpc>
                          <a:spcPct val="100000"/>
                        </a:lnSpc>
                        <a:spcBef>
                          <a:spcPts val="0"/>
                        </a:spcBef>
                        <a:spcAft>
                          <a:spcPts val="0"/>
                        </a:spcAft>
                        <a:buClrTx/>
                        <a:buSzTx/>
                        <a:buFontTx/>
                        <a:buNone/>
                        <a:tabLst/>
                        <a:defRPr/>
                      </a:pPr>
                      <a:endPar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Video tutorials</a:t>
                      </a: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to help you learn the basics of DJing, master the software and hone your skills</a:t>
                      </a:r>
                      <a:br>
                        <a:rPr lang="en-US" sz="700" b="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br>
                      <a:r>
                        <a:rPr lang="en-US" sz="700" b="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hlinkClick r:id="rId2"/>
                        </a:rPr>
                        <a:t>https://www.hercules.com/dj-academy/</a:t>
                      </a:r>
                      <a:endParaRPr lang="en-US" dirty="0"/>
                    </a:p>
                  </a:txBody>
                  <a:tcPr anchor="ctr">
                    <a:solidFill>
                      <a:schemeClr val="bg1"/>
                    </a:solidFill>
                  </a:tcPr>
                </a:tc>
                <a:extLst>
                  <a:ext uri="{0D108BD9-81ED-4DB2-BD59-A6C34878D82A}">
                    <a16:rowId xmlns:a16="http://schemas.microsoft.com/office/drawing/2014/main" val="2074933213"/>
                  </a:ext>
                </a:extLst>
              </a:tr>
              <a:tr h="184005">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OFFICIAL MUSIC</a:t>
                      </a:r>
                    </a:p>
                  </a:txBody>
                  <a:tcP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Dozens of new royalty-free tracks</a:t>
                      </a:r>
                      <a:r>
                        <a:rPr lang="en-US" sz="700" b="0"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 that you can use to mix on all media</a:t>
                      </a:r>
                    </a:p>
                    <a:p>
                      <a:pPr marL="0" marR="0" lvl="0" indent="0" algn="l" defTabSz="914343" rtl="0" eaLnBrk="1" fontAlgn="auto" latinLnBrk="0" hangingPunct="1">
                        <a:lnSpc>
                          <a:spcPct val="100000"/>
                        </a:lnSpc>
                        <a:spcBef>
                          <a:spcPts val="0"/>
                        </a:spcBef>
                        <a:spcAft>
                          <a:spcPts val="0"/>
                        </a:spcAft>
                        <a:buClrTx/>
                        <a:buSzTx/>
                        <a:buFontTx/>
                        <a:buNone/>
                        <a:tabLst/>
                        <a:defRPr/>
                      </a:pPr>
                      <a:r>
                        <a:rPr lang="en-US" sz="700" b="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hlinkClick r:id="rId3"/>
                        </a:rPr>
                        <a:t>https://www.hercules.com/music/</a:t>
                      </a:r>
                      <a:endParaRPr lang="en-US" sz="700" b="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extLst>
                  <a:ext uri="{0D108BD9-81ED-4DB2-BD59-A6C34878D82A}">
                    <a16:rowId xmlns:a16="http://schemas.microsoft.com/office/drawing/2014/main" val="10013"/>
                  </a:ext>
                </a:extLst>
              </a:tr>
              <a:tr h="205740">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SOFTWARE</a:t>
                      </a:r>
                      <a:endPar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DJUCED®</a:t>
                      </a:r>
                      <a:endPar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extLst>
                  <a:ext uri="{0D108BD9-81ED-4DB2-BD59-A6C34878D82A}">
                    <a16:rowId xmlns:a16="http://schemas.microsoft.com/office/drawing/2014/main" val="10014"/>
                  </a:ext>
                </a:extLst>
              </a:tr>
              <a:tr h="205740">
                <a:tc vMerge="1">
                  <a:txBody>
                    <a:bodyPr/>
                    <a:lstStyle/>
                    <a:p>
                      <a:endParaRPr lang="fr-FR"/>
                    </a:p>
                  </a:txBody>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tab pos="1343025" algn="l"/>
                        </a:tabLst>
                        <a:defRPr/>
                      </a:pPr>
                      <a:r>
                        <a:rPr lang="en-US" sz="700" b="1" dirty="0">
                          <a:solidFill>
                            <a:schemeClr val="tx1"/>
                          </a:solidFill>
                          <a:latin typeface="Segoe UI" panose="020B0502040204020203" pitchFamily="34" charset="0"/>
                          <a:ea typeface="Verdana" panose="020B0604030504040204" pitchFamily="34" charset="0"/>
                          <a:cs typeface="Segoe UI" panose="020B0502040204020203" pitchFamily="34" charset="0"/>
                        </a:rPr>
                        <a:t>Serato DJ Lite</a:t>
                      </a:r>
                      <a:endPar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extLst>
                  <a:ext uri="{0D108BD9-81ED-4DB2-BD59-A6C34878D82A}">
                    <a16:rowId xmlns:a16="http://schemas.microsoft.com/office/drawing/2014/main" val="3109317014"/>
                  </a:ext>
                </a:extLst>
              </a:tr>
              <a:tr h="152400">
                <a:tc>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VIRTUAL SOUND CARD</a:t>
                      </a:r>
                    </a:p>
                  </a:txBody>
                  <a:tcPr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rPr>
                        <a:t>This virtual sound card establishes an audio input that broadcasts the master output. Connecting it virtually to broadcasting software, such as OBS, lets you stream the DJ performance online in real time.</a:t>
                      </a:r>
                    </a:p>
                  </a:txBody>
                  <a:tcPr marR="0" anchor="ctr">
                    <a:solidFill>
                      <a:schemeClr val="bg1">
                        <a:lumMod val="95000"/>
                      </a:schemeClr>
                    </a:solidFill>
                  </a:tcPr>
                </a:tc>
                <a:extLst>
                  <a:ext uri="{0D108BD9-81ED-4DB2-BD59-A6C34878D82A}">
                    <a16:rowId xmlns:a16="http://schemas.microsoft.com/office/drawing/2014/main" val="3571503382"/>
                  </a:ext>
                </a:extLst>
              </a:tr>
              <a:tr h="152400">
                <a:tc rowSpan="2">
                  <a:txBody>
                    <a:bodyPr/>
                    <a:lstStyle/>
                    <a:p>
                      <a:pPr marL="0" marR="0" lvl="0" indent="0" algn="ctr" defTabSz="914343" rtl="0" eaLnBrk="1" fontAlgn="auto" latinLnBrk="0" hangingPunct="1">
                        <a:lnSpc>
                          <a:spcPct val="100000"/>
                        </a:lnSpc>
                        <a:spcBef>
                          <a:spcPts val="0"/>
                        </a:spcBef>
                        <a:spcAft>
                          <a:spcPts val="0"/>
                        </a:spcAft>
                        <a:buClrTx/>
                        <a:buSzTx/>
                        <a:buFontTx/>
                        <a:buNone/>
                        <a:tabLst/>
                        <a:defRPr/>
                      </a:pPr>
                      <a:r>
                        <a:rPr lang="en-US" sz="650" b="1" baseline="0" noProof="0" dirty="0">
                          <a:solidFill>
                            <a:schemeClr val="tx1"/>
                          </a:solidFill>
                          <a:latin typeface="Segoe UI" panose="020B0502040204020203" pitchFamily="34" charset="0"/>
                          <a:ea typeface="Segoe UI" panose="020B0502040204020203" pitchFamily="34" charset="0"/>
                          <a:cs typeface="Segoe UI" panose="020B0502040204020203" pitchFamily="34" charset="0"/>
                        </a:rPr>
                        <a:t>SYSTEM REQUIREMENTS</a:t>
                      </a:r>
                    </a:p>
                  </a:txBody>
                  <a:tcPr anchor="ctr">
                    <a:solidFill>
                      <a:schemeClr val="bg1">
                        <a:lumMod val="95000"/>
                      </a:schemeClr>
                    </a:solidFill>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hlinkClick r:id="rId4"/>
                        </a:rPr>
                        <a:t>https://serato.com/dj/lite/downloads?systemrequirements#system-requirements</a:t>
                      </a:r>
                      <a:endPar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marR="0" anchor="ctr">
                    <a:noFill/>
                  </a:tcPr>
                </a:tc>
                <a:extLst>
                  <a:ext uri="{0D108BD9-81ED-4DB2-BD59-A6C34878D82A}">
                    <a16:rowId xmlns:a16="http://schemas.microsoft.com/office/drawing/2014/main" val="10015"/>
                  </a:ext>
                </a:extLst>
              </a:tr>
              <a:tr h="152400">
                <a:tc vMerge="1">
                  <a:txBody>
                    <a:bodyPr/>
                    <a:lstStyle/>
                    <a:p>
                      <a:endParaRPr lang="fr-FR"/>
                    </a:p>
                  </a:txBody>
                  <a:tcPr/>
                </a:tc>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hlinkClick r:id="rId5"/>
                        </a:rPr>
                        <a:t>https://www.djuced.com/downloaddjuced/</a:t>
                      </a:r>
                      <a:endParaRPr lang="en-US" sz="700" baseline="0" noProof="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txBody>
                  <a:tcPr anchor="ctr">
                    <a:solidFill>
                      <a:schemeClr val="bg1"/>
                    </a:solidFill>
                  </a:tcPr>
                </a:tc>
                <a:extLst>
                  <a:ext uri="{0D108BD9-81ED-4DB2-BD59-A6C34878D82A}">
                    <a16:rowId xmlns:a16="http://schemas.microsoft.com/office/drawing/2014/main" val="10016"/>
                  </a:ext>
                </a:extLst>
              </a:tr>
            </a:tbl>
          </a:graphicData>
        </a:graphic>
      </p:graphicFrame>
      <p:graphicFrame>
        <p:nvGraphicFramePr>
          <p:cNvPr id="21" name="Tableau 20"/>
          <p:cNvGraphicFramePr>
            <a:graphicFrameLocks noGrp="1"/>
          </p:cNvGraphicFramePr>
          <p:nvPr>
            <p:extLst>
              <p:ext uri="{D42A27DB-BD31-4B8C-83A1-F6EECF244321}">
                <p14:modId xmlns:p14="http://schemas.microsoft.com/office/powerpoint/2010/main" val="1988622214"/>
              </p:ext>
            </p:extLst>
          </p:nvPr>
        </p:nvGraphicFramePr>
        <p:xfrm>
          <a:off x="272029" y="5625236"/>
          <a:ext cx="2731776" cy="1293840"/>
        </p:xfrm>
        <a:graphic>
          <a:graphicData uri="http://schemas.openxmlformats.org/drawingml/2006/table">
            <a:tbl>
              <a:tblPr firstRow="1" bandRow="1">
                <a:tableStyleId>{5C22544A-7EE6-4342-B048-85BDC9FD1C3A}</a:tableStyleId>
              </a:tblPr>
              <a:tblGrid>
                <a:gridCol w="2731776">
                  <a:extLst>
                    <a:ext uri="{9D8B030D-6E8A-4147-A177-3AD203B41FA5}">
                      <a16:colId xmlns:a16="http://schemas.microsoft.com/office/drawing/2014/main" val="20000"/>
                    </a:ext>
                  </a:extLst>
                </a:gridCol>
              </a:tblGrid>
              <a:tr h="28800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noProof="0" dirty="0">
                          <a:solidFill>
                            <a:schemeClr val="tx1"/>
                          </a:solidFill>
                          <a:latin typeface="Segoe UI" panose="020B0502040204020203" pitchFamily="34" charset="0"/>
                        </a:rPr>
                        <a:t>BOX CONTENTS</a:t>
                      </a:r>
                    </a:p>
                  </a:txBody>
                  <a:tcPr anchor="ctr">
                    <a:solidFill>
                      <a:srgbClr val="0DFFBC"/>
                    </a:solidFill>
                  </a:tcPr>
                </a:tc>
                <a:extLst>
                  <a:ext uri="{0D108BD9-81ED-4DB2-BD59-A6C34878D82A}">
                    <a16:rowId xmlns:a16="http://schemas.microsoft.com/office/drawing/2014/main" val="10000"/>
                  </a:ext>
                </a:extLst>
              </a:tr>
              <a:tr h="193250">
                <a:tc>
                  <a:txBody>
                    <a:bodyPr/>
                    <a:lstStyle/>
                    <a:p>
                      <a:r>
                        <a:rPr lang="en-US" sz="700" b="0" baseline="0" noProof="0" dirty="0">
                          <a:solidFill>
                            <a:schemeClr val="tx1"/>
                          </a:solidFill>
                          <a:latin typeface="Segoe UI" panose="020B0502040204020203" pitchFamily="34" charset="0"/>
                          <a:cs typeface="Segoe UI" panose="020B0502040204020203" pitchFamily="34" charset="0"/>
                        </a:rPr>
                        <a:t>DJControl Inpulse 200 MK3</a:t>
                      </a:r>
                    </a:p>
                  </a:txBody>
                  <a:tcPr anchor="ctr">
                    <a:solidFill>
                      <a:schemeClr val="bg1">
                        <a:lumMod val="95000"/>
                      </a:schemeClr>
                    </a:solidFill>
                  </a:tcPr>
                </a:tc>
                <a:extLst>
                  <a:ext uri="{0D108BD9-81ED-4DB2-BD59-A6C34878D82A}">
                    <a16:rowId xmlns:a16="http://schemas.microsoft.com/office/drawing/2014/main" val="10001"/>
                  </a:ext>
                </a:extLst>
              </a:tr>
              <a:tr h="19325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rPr>
                        <a:t>Braided USB cable attached to the controller</a:t>
                      </a:r>
                      <a:endParaRPr lang="en-US" sz="800" dirty="0">
                        <a:solidFill>
                          <a:schemeClr val="tx1"/>
                        </a:solidFill>
                      </a:endParaRPr>
                    </a:p>
                  </a:txBody>
                  <a:tcPr anchor="ctr">
                    <a:noFill/>
                  </a:tcPr>
                </a:tc>
                <a:extLst>
                  <a:ext uri="{0D108BD9-81ED-4DB2-BD59-A6C34878D82A}">
                    <a16:rowId xmlns:a16="http://schemas.microsoft.com/office/drawing/2014/main" val="10002"/>
                  </a:ext>
                </a:extLst>
              </a:tr>
              <a:tr h="193250">
                <a:tc>
                  <a:txBody>
                    <a:bodyPr/>
                    <a:lstStyle/>
                    <a:p>
                      <a:r>
                        <a:rPr lang="en-US" sz="700" baseline="0" noProof="0" dirty="0">
                          <a:solidFill>
                            <a:schemeClr val="tx1"/>
                          </a:solidFill>
                          <a:latin typeface="Segoe UI" panose="020B0502040204020203" pitchFamily="34" charset="0"/>
                          <a:cs typeface="Segoe UI" panose="020B0502040204020203" pitchFamily="34" charset="0"/>
                        </a:rPr>
                        <a:t>DJUCED</a:t>
                      </a:r>
                      <a:r>
                        <a:rPr lang="en-US" sz="700" b="0" baseline="30000" dirty="0">
                          <a:solidFill>
                            <a:schemeClr val="tx1"/>
                          </a:solidFill>
                          <a:latin typeface="Segoe UI" panose="020B0502040204020203" pitchFamily="34" charset="0"/>
                          <a:cs typeface="Segoe UI" panose="020B0502040204020203" pitchFamily="34" charset="0"/>
                        </a:rPr>
                        <a:t>®</a:t>
                      </a:r>
                      <a:r>
                        <a:rPr lang="en-US" sz="700" dirty="0">
                          <a:solidFill>
                            <a:schemeClr val="tx1"/>
                          </a:solidFill>
                          <a:latin typeface="Segoe UI" panose="020B0502040204020203" pitchFamily="34" charset="0"/>
                          <a:cs typeface="Segoe UI" panose="020B0502040204020203" pitchFamily="34" charset="0"/>
                        </a:rPr>
                        <a:t> </a:t>
                      </a:r>
                      <a:r>
                        <a:rPr lang="en-US" sz="700" b="0" baseline="0" noProof="0" dirty="0">
                          <a:solidFill>
                            <a:schemeClr val="tx1"/>
                          </a:solidFill>
                          <a:latin typeface="Segoe UI" panose="020B0502040204020203" pitchFamily="34" charset="0"/>
                          <a:cs typeface="Segoe UI" panose="020B0502040204020203" pitchFamily="34" charset="0"/>
                        </a:rPr>
                        <a:t>and</a:t>
                      </a:r>
                      <a:r>
                        <a:rPr lang="en-US" sz="700" dirty="0">
                          <a:solidFill>
                            <a:schemeClr val="tx1"/>
                          </a:solidFill>
                          <a:latin typeface="Segoe UI" panose="020B0502040204020203" pitchFamily="34" charset="0"/>
                          <a:cs typeface="Segoe UI" panose="020B0502040204020203" pitchFamily="34" charset="0"/>
                        </a:rPr>
                        <a:t> </a:t>
                      </a:r>
                      <a:r>
                        <a:rPr lang="en-US" sz="700" b="0" baseline="0" noProof="0" dirty="0">
                          <a:solidFill>
                            <a:schemeClr val="tx1"/>
                          </a:solidFill>
                          <a:latin typeface="Segoe UI" panose="020B0502040204020203" pitchFamily="34" charset="0"/>
                          <a:cs typeface="Segoe UI" panose="020B0502040204020203" pitchFamily="34" charset="0"/>
                        </a:rPr>
                        <a:t>Serato DJ Lite</a:t>
                      </a:r>
                      <a:r>
                        <a:rPr lang="en-US" sz="700" dirty="0">
                          <a:solidFill>
                            <a:schemeClr val="tx1"/>
                          </a:solidFill>
                          <a:latin typeface="Segoe UI" panose="020B0502040204020203" pitchFamily="34" charset="0"/>
                          <a:cs typeface="Segoe UI" panose="020B0502040204020203" pitchFamily="34" charset="0"/>
                        </a:rPr>
                        <a:t> </a:t>
                      </a:r>
                      <a:r>
                        <a:rPr lang="en-US" sz="700" baseline="0" noProof="0" dirty="0">
                          <a:solidFill>
                            <a:schemeClr val="tx1"/>
                          </a:solidFill>
                          <a:latin typeface="Segoe UI" panose="020B0502040204020203" pitchFamily="34" charset="0"/>
                          <a:cs typeface="Segoe UI" panose="020B0502040204020203" pitchFamily="34" charset="0"/>
                        </a:rPr>
                        <a:t>licenses</a:t>
                      </a:r>
                    </a:p>
                  </a:txBody>
                  <a:tcPr anchor="ctr">
                    <a:solidFill>
                      <a:schemeClr val="bg1">
                        <a:lumMod val="95000"/>
                      </a:schemeClr>
                    </a:solidFill>
                  </a:tcPr>
                </a:tc>
                <a:extLst>
                  <a:ext uri="{0D108BD9-81ED-4DB2-BD59-A6C34878D82A}">
                    <a16:rowId xmlns:a16="http://schemas.microsoft.com/office/drawing/2014/main" val="10003"/>
                  </a:ext>
                </a:extLst>
              </a:tr>
              <a:tr h="20574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rPr>
                        <a:t>Instruction manual</a:t>
                      </a:r>
                    </a:p>
                  </a:txBody>
                  <a:tcPr anchor="ctr">
                    <a:noFill/>
                  </a:tcPr>
                </a:tc>
                <a:extLst>
                  <a:ext uri="{0D108BD9-81ED-4DB2-BD59-A6C34878D82A}">
                    <a16:rowId xmlns:a16="http://schemas.microsoft.com/office/drawing/2014/main" val="10004"/>
                  </a:ext>
                </a:extLst>
              </a:tr>
              <a:tr h="205740">
                <a:tc>
                  <a:txBody>
                    <a:bodyPr/>
                    <a:lstStyle/>
                    <a:p>
                      <a:pPr marL="0" marR="0" lvl="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rPr>
                        <a:t>Warranty information leaflet</a:t>
                      </a:r>
                    </a:p>
                  </a:txBody>
                  <a:tcPr anchor="ctr">
                    <a:solidFill>
                      <a:schemeClr val="bg1">
                        <a:lumMod val="95000"/>
                      </a:schemeClr>
                    </a:solidFill>
                  </a:tcPr>
                </a:tc>
                <a:extLst>
                  <a:ext uri="{0D108BD9-81ED-4DB2-BD59-A6C34878D82A}">
                    <a16:rowId xmlns:a16="http://schemas.microsoft.com/office/drawing/2014/main" val="4010657365"/>
                  </a:ext>
                </a:extLst>
              </a:tr>
            </a:tbl>
          </a:graphicData>
        </a:graphic>
      </p:graphicFrame>
      <p:graphicFrame>
        <p:nvGraphicFramePr>
          <p:cNvPr id="22" name="Tableau 21"/>
          <p:cNvGraphicFramePr>
            <a:graphicFrameLocks noGrp="1"/>
          </p:cNvGraphicFramePr>
          <p:nvPr>
            <p:extLst>
              <p:ext uri="{D42A27DB-BD31-4B8C-83A1-F6EECF244321}">
                <p14:modId xmlns:p14="http://schemas.microsoft.com/office/powerpoint/2010/main" val="4292506869"/>
              </p:ext>
            </p:extLst>
          </p:nvPr>
        </p:nvGraphicFramePr>
        <p:xfrm>
          <a:off x="3276508" y="7118259"/>
          <a:ext cx="3289590" cy="1385280"/>
        </p:xfrm>
        <a:graphic>
          <a:graphicData uri="http://schemas.openxmlformats.org/drawingml/2006/table">
            <a:tbl>
              <a:tblPr firstRow="1" bandRow="1">
                <a:tableStyleId>{073A0DAA-6AF3-43AB-8588-CEC1D06C72B9}</a:tableStyleId>
              </a:tblPr>
              <a:tblGrid>
                <a:gridCol w="1513211">
                  <a:extLst>
                    <a:ext uri="{9D8B030D-6E8A-4147-A177-3AD203B41FA5}">
                      <a16:colId xmlns:a16="http://schemas.microsoft.com/office/drawing/2014/main" val="20000"/>
                    </a:ext>
                  </a:extLst>
                </a:gridCol>
                <a:gridCol w="1776379">
                  <a:extLst>
                    <a:ext uri="{9D8B030D-6E8A-4147-A177-3AD203B41FA5}">
                      <a16:colId xmlns:a16="http://schemas.microsoft.com/office/drawing/2014/main" val="20001"/>
                    </a:ext>
                  </a:extLst>
                </a:gridCol>
              </a:tblGrid>
              <a:tr h="288000">
                <a:tc gridSpan="2">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1000" b="1" u="none" noProof="0" dirty="0">
                          <a:solidFill>
                            <a:schemeClr val="tx1"/>
                          </a:solidFill>
                          <a:latin typeface="Segoe UI" panose="020B0502040204020203" pitchFamily="34" charset="0"/>
                        </a:rPr>
                        <a:t>LOGISTICS INFORMATION</a:t>
                      </a:r>
                    </a:p>
                  </a:txBody>
                  <a:tcPr>
                    <a:solidFill>
                      <a:srgbClr val="0DFFBC"/>
                    </a:solidFill>
                  </a:tcPr>
                </a:tc>
                <a:tc hMerge="1">
                  <a:txBody>
                    <a:bodyPr/>
                    <a:lstStyle/>
                    <a:p>
                      <a:pPr marL="0" marR="0" indent="0" algn="l" defTabSz="914343" rtl="0" eaLnBrk="1" fontAlgn="auto" latinLnBrk="0" hangingPunct="1">
                        <a:lnSpc>
                          <a:spcPct val="100000"/>
                        </a:lnSpc>
                        <a:spcBef>
                          <a:spcPts val="0"/>
                        </a:spcBef>
                        <a:spcAft>
                          <a:spcPts val="0"/>
                        </a:spcAft>
                        <a:buClrTx/>
                        <a:buSzTx/>
                        <a:buFontTx/>
                        <a:buNone/>
                        <a:tabLst/>
                        <a:defRPr/>
                      </a:pPr>
                      <a:endParaRPr lang="fr-FR" sz="1000" b="1" u="none" kern="1200" dirty="0">
                        <a:solidFill>
                          <a:schemeClr val="bg1"/>
                        </a:solidFill>
                        <a:latin typeface="Corbel" panose="020B0503020204020204" pitchFamily="34" charset="0"/>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0"/>
                  </a:ext>
                </a:extLst>
              </a:tr>
              <a:tr h="159177">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noProof="0" dirty="0">
                          <a:solidFill>
                            <a:schemeClr val="tx1"/>
                          </a:solidFill>
                          <a:latin typeface="Segoe UI" panose="020B0502040204020203" pitchFamily="34" charset="0"/>
                        </a:rPr>
                        <a:t>Product name</a:t>
                      </a:r>
                    </a:p>
                  </a:txBody>
                  <a:tcPr>
                    <a:solidFill>
                      <a:schemeClr val="bg1">
                        <a:lumMod val="95000"/>
                      </a:schemeClr>
                    </a:solidFill>
                  </a:tcPr>
                </a:tc>
                <a:tc>
                  <a:txBody>
                    <a:bodyPr/>
                    <a:lstStyle/>
                    <a:p>
                      <a:r>
                        <a:rPr lang="en-US" sz="700" b="0" baseline="0" noProof="0" dirty="0">
                          <a:solidFill>
                            <a:schemeClr val="tx1"/>
                          </a:solidFill>
                          <a:latin typeface="Segoe UI" panose="020B0502040204020203" pitchFamily="34" charset="0"/>
                          <a:cs typeface="Segoe UI" panose="020B0502040204020203" pitchFamily="34" charset="0"/>
                        </a:rPr>
                        <a:t>DJControl Inpulse 200 MK3</a:t>
                      </a:r>
                      <a:endParaRPr lang="en-US" sz="700" b="1" baseline="0" noProof="0" dirty="0">
                        <a:solidFill>
                          <a:schemeClr val="tx1"/>
                        </a:solidFill>
                        <a:latin typeface="Segoe UI" panose="020B0502040204020203" pitchFamily="34" charset="0"/>
                        <a:cs typeface="Segoe UI" panose="020B0502040204020203" pitchFamily="34" charset="0"/>
                      </a:endParaRPr>
                    </a:p>
                  </a:txBody>
                  <a:tcPr>
                    <a:solidFill>
                      <a:schemeClr val="bg1">
                        <a:lumMod val="95000"/>
                      </a:schemeClr>
                    </a:solidFill>
                  </a:tcPr>
                </a:tc>
                <a:extLst>
                  <a:ext uri="{0D108BD9-81ED-4DB2-BD59-A6C34878D82A}">
                    <a16:rowId xmlns:a16="http://schemas.microsoft.com/office/drawing/2014/main" val="10001"/>
                  </a:ext>
                </a:extLst>
              </a:tr>
              <a:tr h="0">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i="0" baseline="0" noProof="0" dirty="0">
                          <a:solidFill>
                            <a:schemeClr val="tx1"/>
                          </a:solidFill>
                          <a:latin typeface="Segoe UI" panose="020B0502040204020203" pitchFamily="34" charset="0"/>
                        </a:rPr>
                        <a:t>Product code</a:t>
                      </a:r>
                    </a:p>
                  </a:txBody>
                  <a:tcPr>
                    <a:no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i="0" baseline="0" noProof="0" dirty="0">
                          <a:solidFill>
                            <a:schemeClr val="tx1"/>
                          </a:solidFill>
                          <a:latin typeface="Segoe UI" panose="020B0502040204020203" pitchFamily="34" charset="0"/>
                          <a:ea typeface="+mn-ea"/>
                          <a:cs typeface="Segoe UI" panose="020B0502040204020203" pitchFamily="34" charset="0"/>
                        </a:rPr>
                        <a:t>4781119</a:t>
                      </a:r>
                    </a:p>
                  </a:txBody>
                  <a:tcPr>
                    <a:noFill/>
                  </a:tcPr>
                </a:tc>
                <a:extLst>
                  <a:ext uri="{0D108BD9-81ED-4DB2-BD59-A6C34878D82A}">
                    <a16:rowId xmlns:a16="http://schemas.microsoft.com/office/drawing/2014/main" val="10002"/>
                  </a:ext>
                </a:extLst>
              </a:tr>
              <a:tr h="122977">
                <a:tc>
                  <a:txBody>
                    <a:bodyPr/>
                    <a:lstStyle/>
                    <a:p>
                      <a:pPr algn="l"/>
                      <a:r>
                        <a:rPr lang="en-US" sz="700" b="1" baseline="0" noProof="0" dirty="0">
                          <a:solidFill>
                            <a:schemeClr val="tx1"/>
                          </a:solidFill>
                          <a:latin typeface="Segoe UI" panose="020B0502040204020203" pitchFamily="34" charset="0"/>
                        </a:rPr>
                        <a:t>International barcode (excluding U.S. and Canada)</a:t>
                      </a:r>
                    </a:p>
                  </a:txBody>
                  <a:tcPr>
                    <a:solidFill>
                      <a:schemeClr val="bg1">
                        <a:lumMod val="95000"/>
                      </a:schemeClr>
                    </a:solidFill>
                  </a:tcPr>
                </a:tc>
                <a:tc>
                  <a:txBody>
                    <a:bodyPr/>
                    <a:lstStyle/>
                    <a:p>
                      <a:r>
                        <a:rPr lang="en-US" sz="700" b="0" baseline="0" noProof="0" dirty="0">
                          <a:solidFill>
                            <a:schemeClr val="tx1"/>
                          </a:solidFill>
                          <a:latin typeface="Segoe UI" panose="020B0502040204020203" pitchFamily="34" charset="0"/>
                          <a:cs typeface="Segoe UI" panose="020B0502040204020203" pitchFamily="34" charset="0"/>
                        </a:rPr>
                        <a:t>3 36293 474781 7</a:t>
                      </a:r>
                    </a:p>
                  </a:txBody>
                  <a:tcPr>
                    <a:solidFill>
                      <a:schemeClr val="bg1">
                        <a:lumMod val="95000"/>
                      </a:schemeClr>
                    </a:solidFill>
                  </a:tcPr>
                </a:tc>
                <a:extLst>
                  <a:ext uri="{0D108BD9-81ED-4DB2-BD59-A6C34878D82A}">
                    <a16:rowId xmlns:a16="http://schemas.microsoft.com/office/drawing/2014/main" val="10003"/>
                  </a:ext>
                </a:extLst>
              </a:tr>
              <a:tr h="175689">
                <a:tc>
                  <a:txBody>
                    <a:bodyPr/>
                    <a:lstStyle/>
                    <a:p>
                      <a:pPr algn="l"/>
                      <a:r>
                        <a:rPr lang="en-US" sz="700" b="1" baseline="0" noProof="0" dirty="0">
                          <a:solidFill>
                            <a:schemeClr val="tx1"/>
                          </a:solidFill>
                          <a:latin typeface="Segoe UI" panose="020B0502040204020203" pitchFamily="34" charset="0"/>
                        </a:rPr>
                        <a:t>U.S. and Canada barcode</a:t>
                      </a:r>
                    </a:p>
                  </a:txBody>
                  <a:tcPr>
                    <a:noFill/>
                  </a:tcPr>
                </a:tc>
                <a:tc>
                  <a:txBody>
                    <a:bodyPr/>
                    <a:lstStyle/>
                    <a:p>
                      <a:r>
                        <a:rPr lang="en-US" sz="700" b="0" baseline="0" noProof="0" dirty="0">
                          <a:solidFill>
                            <a:schemeClr val="tx1"/>
                          </a:solidFill>
                          <a:latin typeface="Segoe UI" panose="020B0502040204020203" pitchFamily="34" charset="0"/>
                          <a:ea typeface="+mn-ea"/>
                          <a:cs typeface="Segoe UI" panose="020B0502040204020203" pitchFamily="34" charset="0"/>
                        </a:rPr>
                        <a:t>6 6329642658 1</a:t>
                      </a:r>
                    </a:p>
                  </a:txBody>
                  <a:tcPr>
                    <a:noFill/>
                  </a:tcPr>
                </a:tc>
                <a:extLst>
                  <a:ext uri="{0D108BD9-81ED-4DB2-BD59-A6C34878D82A}">
                    <a16:rowId xmlns:a16="http://schemas.microsoft.com/office/drawing/2014/main" val="10004"/>
                  </a:ext>
                </a:extLst>
              </a:tr>
              <a:tr h="176689">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1" noProof="0" dirty="0">
                          <a:solidFill>
                            <a:schemeClr val="tx1"/>
                          </a:solidFill>
                          <a:latin typeface="Segoe UI" panose="020B0502040204020203" pitchFamily="34" charset="0"/>
                        </a:rPr>
                        <a:t>Suggested retail price</a:t>
                      </a:r>
                    </a:p>
                  </a:txBody>
                  <a:tcPr>
                    <a:noFill/>
                  </a:tcPr>
                </a:tc>
                <a:tc>
                  <a:txBody>
                    <a:bodyPr/>
                    <a:lstStyle/>
                    <a:p>
                      <a:pPr marL="0" marR="0" indent="0" algn="l" defTabSz="914343" rtl="0" eaLnBrk="1" fontAlgn="auto" latinLnBrk="0" hangingPunct="1">
                        <a:lnSpc>
                          <a:spcPct val="100000"/>
                        </a:lnSpc>
                        <a:spcBef>
                          <a:spcPts val="0"/>
                        </a:spcBef>
                        <a:spcAft>
                          <a:spcPts val="0"/>
                        </a:spcAft>
                        <a:buClrTx/>
                        <a:buSzTx/>
                        <a:buFontTx/>
                        <a:buNone/>
                        <a:tabLst/>
                        <a:defRPr/>
                      </a:pPr>
                      <a:r>
                        <a:rPr lang="en-US" sz="700" b="0" noProof="0" dirty="0">
                          <a:solidFill>
                            <a:schemeClr val="tx1"/>
                          </a:solidFill>
                          <a:latin typeface="Segoe UI" panose="020B0502040204020203" pitchFamily="34" charset="0"/>
                          <a:cs typeface="Segoe UI" panose="020B0502040204020203" pitchFamily="34" charset="0"/>
                        </a:rPr>
                        <a:t>$119.99 / €109.99</a:t>
                      </a:r>
                    </a:p>
                  </a:txBody>
                  <a:tcPr>
                    <a:noFill/>
                  </a:tcPr>
                </a:tc>
                <a:extLst>
                  <a:ext uri="{0D108BD9-81ED-4DB2-BD59-A6C34878D82A}">
                    <a16:rowId xmlns:a16="http://schemas.microsoft.com/office/drawing/2014/main" val="10006"/>
                  </a:ext>
                </a:extLst>
              </a:tr>
            </a:tbl>
          </a:graphicData>
        </a:graphic>
      </p:graphicFrame>
      <p:pic>
        <p:nvPicPr>
          <p:cNvPr id="31" name="Image 3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702675" y="5255487"/>
            <a:ext cx="1495912" cy="256007"/>
          </a:xfrm>
          <a:prstGeom prst="rect">
            <a:avLst/>
          </a:prstGeom>
        </p:spPr>
      </p:pic>
      <p:pic>
        <p:nvPicPr>
          <p:cNvPr id="2" name="Image 1">
            <a:extLst>
              <a:ext uri="{FF2B5EF4-FFF2-40B4-BE49-F238E27FC236}">
                <a16:creationId xmlns:a16="http://schemas.microsoft.com/office/drawing/2014/main" id="{ECF6A570-1479-0568-F631-E2BCC6D5859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1525" y="5255488"/>
            <a:ext cx="889043" cy="256007"/>
          </a:xfrm>
          <a:prstGeom prst="rect">
            <a:avLst/>
          </a:prstGeom>
        </p:spPr>
      </p:pic>
      <p:pic>
        <p:nvPicPr>
          <p:cNvPr id="17" name="Image 16">
            <a:extLst>
              <a:ext uri="{FF2B5EF4-FFF2-40B4-BE49-F238E27FC236}">
                <a16:creationId xmlns:a16="http://schemas.microsoft.com/office/drawing/2014/main" id="{D246D05E-9A44-795F-B91D-4319EDBB9ED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16267" y="1331641"/>
            <a:ext cx="1008836" cy="1008836"/>
          </a:xfrm>
          <a:prstGeom prst="rect">
            <a:avLst/>
          </a:prstGeom>
        </p:spPr>
      </p:pic>
      <p:pic>
        <p:nvPicPr>
          <p:cNvPr id="24" name="Image 23">
            <a:extLst>
              <a:ext uri="{FF2B5EF4-FFF2-40B4-BE49-F238E27FC236}">
                <a16:creationId xmlns:a16="http://schemas.microsoft.com/office/drawing/2014/main" id="{5BF663AE-6F30-A184-9F7B-42EA7D10FB4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946213" y="2761073"/>
            <a:ext cx="1008836" cy="1008836"/>
          </a:xfrm>
          <a:prstGeom prst="rect">
            <a:avLst/>
          </a:prstGeom>
        </p:spPr>
      </p:pic>
      <p:pic>
        <p:nvPicPr>
          <p:cNvPr id="25" name="Image 24">
            <a:extLst>
              <a:ext uri="{FF2B5EF4-FFF2-40B4-BE49-F238E27FC236}">
                <a16:creationId xmlns:a16="http://schemas.microsoft.com/office/drawing/2014/main" id="{DC97E8D0-11F4-AE96-BAC6-26A9D35A873E}"/>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16267" y="2761073"/>
            <a:ext cx="1008836" cy="1008836"/>
          </a:xfrm>
          <a:prstGeom prst="rect">
            <a:avLst/>
          </a:prstGeom>
        </p:spPr>
      </p:pic>
      <p:pic>
        <p:nvPicPr>
          <p:cNvPr id="26" name="Image 25">
            <a:extLst>
              <a:ext uri="{FF2B5EF4-FFF2-40B4-BE49-F238E27FC236}">
                <a16:creationId xmlns:a16="http://schemas.microsoft.com/office/drawing/2014/main" id="{BB82FFBF-834D-34E2-6B59-05B9E4F759D1}"/>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1946213" y="1331641"/>
            <a:ext cx="1008836" cy="1008836"/>
          </a:xfrm>
          <a:prstGeom prst="rect">
            <a:avLst/>
          </a:prstGeom>
        </p:spPr>
      </p:pic>
      <p:sp>
        <p:nvSpPr>
          <p:cNvPr id="27" name="ZoneTexte 26">
            <a:extLst>
              <a:ext uri="{FF2B5EF4-FFF2-40B4-BE49-F238E27FC236}">
                <a16:creationId xmlns:a16="http://schemas.microsoft.com/office/drawing/2014/main" id="{3EFB3169-FC90-0216-A5D4-E649755F9778}"/>
              </a:ext>
            </a:extLst>
          </p:cNvPr>
          <p:cNvSpPr txBox="1"/>
          <p:nvPr/>
        </p:nvSpPr>
        <p:spPr>
          <a:xfrm>
            <a:off x="972249" y="1079961"/>
            <a:ext cx="1331337" cy="1446550"/>
          </a:xfrm>
          <a:prstGeom prst="rect">
            <a:avLst/>
          </a:prstGeom>
          <a:noFill/>
        </p:spPr>
        <p:txBody>
          <a:bodyPr wrap="square" rtlCol="0">
            <a:spAutoFit/>
          </a:bodyPr>
          <a:lstStyle/>
          <a:p>
            <a:pPr algn="ctr"/>
            <a:r>
              <a:rPr lang="en-US" sz="1100" b="1" noProof="0" dirty="0"/>
              <a:t>Beatmatch guides</a:t>
            </a:r>
          </a:p>
          <a:p>
            <a:pPr algn="ctr"/>
            <a:endParaRPr lang="en-US" sz="1100" b="1" noProof="0" dirty="0"/>
          </a:p>
          <a:p>
            <a:r>
              <a:rPr lang="en-US" sz="1100" b="1" noProof="0" dirty="0"/>
              <a:t>        Tempo</a:t>
            </a:r>
          </a:p>
          <a:p>
            <a:pPr algn="ctr"/>
            <a:endParaRPr lang="en-US" sz="1100" b="1" noProof="0" dirty="0"/>
          </a:p>
          <a:p>
            <a:pPr algn="ctr"/>
            <a:endParaRPr lang="en-US" sz="1100" b="1" noProof="0" dirty="0"/>
          </a:p>
          <a:p>
            <a:pPr algn="ctr"/>
            <a:endParaRPr lang="en-US" sz="1100" b="1" noProof="0" dirty="0"/>
          </a:p>
          <a:p>
            <a:pPr algn="ctr"/>
            <a:endParaRPr lang="en-US" sz="1100" b="1" noProof="0" dirty="0"/>
          </a:p>
          <a:p>
            <a:pPr algn="ctr"/>
            <a:r>
              <a:rPr lang="en-US" sz="1100" b="1" noProof="0" dirty="0"/>
              <a:t>          Beat align</a:t>
            </a:r>
          </a:p>
        </p:txBody>
      </p:sp>
      <p:sp>
        <p:nvSpPr>
          <p:cNvPr id="30" name="ZoneTexte 29">
            <a:extLst>
              <a:ext uri="{FF2B5EF4-FFF2-40B4-BE49-F238E27FC236}">
                <a16:creationId xmlns:a16="http://schemas.microsoft.com/office/drawing/2014/main" id="{D044F089-1635-5F09-54E5-3798B252CB3C}"/>
              </a:ext>
            </a:extLst>
          </p:cNvPr>
          <p:cNvSpPr txBox="1"/>
          <p:nvPr/>
        </p:nvSpPr>
        <p:spPr>
          <a:xfrm>
            <a:off x="1795520" y="2502506"/>
            <a:ext cx="1331337" cy="261610"/>
          </a:xfrm>
          <a:prstGeom prst="rect">
            <a:avLst/>
          </a:prstGeom>
          <a:noFill/>
        </p:spPr>
        <p:txBody>
          <a:bodyPr wrap="square" rtlCol="0">
            <a:spAutoFit/>
          </a:bodyPr>
          <a:lstStyle/>
          <a:p>
            <a:pPr algn="ctr"/>
            <a:r>
              <a:rPr lang="en-US" sz="1100" b="1" noProof="0" dirty="0"/>
              <a:t>3-band EQ</a:t>
            </a:r>
          </a:p>
        </p:txBody>
      </p:sp>
      <p:sp>
        <p:nvSpPr>
          <p:cNvPr id="32" name="ZoneTexte 31">
            <a:extLst>
              <a:ext uri="{FF2B5EF4-FFF2-40B4-BE49-F238E27FC236}">
                <a16:creationId xmlns:a16="http://schemas.microsoft.com/office/drawing/2014/main" id="{2093292C-ECB6-65EC-0AA0-B82DC5C0EFB7}"/>
              </a:ext>
            </a:extLst>
          </p:cNvPr>
          <p:cNvSpPr txBox="1"/>
          <p:nvPr/>
        </p:nvSpPr>
        <p:spPr>
          <a:xfrm>
            <a:off x="59964" y="2502506"/>
            <a:ext cx="1512167" cy="261610"/>
          </a:xfrm>
          <a:prstGeom prst="rect">
            <a:avLst/>
          </a:prstGeom>
          <a:noFill/>
        </p:spPr>
        <p:txBody>
          <a:bodyPr wrap="square" rtlCol="0">
            <a:spAutoFit/>
          </a:bodyPr>
          <a:lstStyle/>
          <a:p>
            <a:pPr algn="ctr"/>
            <a:r>
              <a:rPr lang="en-US" sz="1100" b="1" noProof="0" dirty="0"/>
              <a:t>Stems buttons</a:t>
            </a:r>
          </a:p>
        </p:txBody>
      </p:sp>
      <p:cxnSp>
        <p:nvCxnSpPr>
          <p:cNvPr id="52" name="Connecteur : en angle 51">
            <a:extLst>
              <a:ext uri="{FF2B5EF4-FFF2-40B4-BE49-F238E27FC236}">
                <a16:creationId xmlns:a16="http://schemas.microsoft.com/office/drawing/2014/main" id="{F9051AD7-5F8C-F1C8-2CAA-E985EDD368B8}"/>
              </a:ext>
            </a:extLst>
          </p:cNvPr>
          <p:cNvCxnSpPr>
            <a:cxnSpLocks/>
          </p:cNvCxnSpPr>
          <p:nvPr/>
        </p:nvCxnSpPr>
        <p:spPr>
          <a:xfrm flipV="1">
            <a:off x="1722616" y="1835696"/>
            <a:ext cx="397365" cy="377387"/>
          </a:xfrm>
          <a:prstGeom prst="bentConnector3">
            <a:avLst>
              <a:gd name="adj1" fmla="val -2758"/>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7" name="Connecteur : en angle 6">
            <a:extLst>
              <a:ext uri="{FF2B5EF4-FFF2-40B4-BE49-F238E27FC236}">
                <a16:creationId xmlns:a16="http://schemas.microsoft.com/office/drawing/2014/main" id="{17624290-DEB2-3D31-147F-C236E0FF34B8}"/>
              </a:ext>
            </a:extLst>
          </p:cNvPr>
          <p:cNvCxnSpPr>
            <a:cxnSpLocks/>
          </p:cNvCxnSpPr>
          <p:nvPr/>
        </p:nvCxnSpPr>
        <p:spPr>
          <a:xfrm rot="10800000" flipV="1">
            <a:off x="927926" y="1670498"/>
            <a:ext cx="549182" cy="197049"/>
          </a:xfrm>
          <a:prstGeom prst="bentConnector3">
            <a:avLst>
              <a:gd name="adj1" fmla="val -1169"/>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pic>
        <p:nvPicPr>
          <p:cNvPr id="18" name="Image 17">
            <a:extLst>
              <a:ext uri="{FF2B5EF4-FFF2-40B4-BE49-F238E27FC236}">
                <a16:creationId xmlns:a16="http://schemas.microsoft.com/office/drawing/2014/main" id="{4C03D92C-BE11-D28D-EAF7-C806F7FB86D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46800" y="4647320"/>
            <a:ext cx="239694" cy="239694"/>
          </a:xfrm>
          <a:prstGeom prst="rect">
            <a:avLst/>
          </a:prstGeom>
        </p:spPr>
      </p:pic>
      <p:pic>
        <p:nvPicPr>
          <p:cNvPr id="29" name="Image 28">
            <a:extLst>
              <a:ext uri="{FF2B5EF4-FFF2-40B4-BE49-F238E27FC236}">
                <a16:creationId xmlns:a16="http://schemas.microsoft.com/office/drawing/2014/main" id="{ADE4ACF5-A904-9003-8BEF-721E3FA57D6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595801" y="5058191"/>
            <a:ext cx="341691" cy="202603"/>
          </a:xfrm>
          <a:prstGeom prst="rect">
            <a:avLst/>
          </a:prstGeom>
        </p:spPr>
      </p:pic>
      <p:sp>
        <p:nvSpPr>
          <p:cNvPr id="4" name="ZoneTexte 3">
            <a:extLst>
              <a:ext uri="{FF2B5EF4-FFF2-40B4-BE49-F238E27FC236}">
                <a16:creationId xmlns:a16="http://schemas.microsoft.com/office/drawing/2014/main" id="{58F737D7-92DE-0850-C43D-79A998C25EDB}"/>
              </a:ext>
            </a:extLst>
          </p:cNvPr>
          <p:cNvSpPr txBox="1"/>
          <p:nvPr/>
        </p:nvSpPr>
        <p:spPr>
          <a:xfrm>
            <a:off x="139893" y="3925051"/>
            <a:ext cx="1352311" cy="261610"/>
          </a:xfrm>
          <a:prstGeom prst="rect">
            <a:avLst/>
          </a:prstGeom>
          <a:noFill/>
        </p:spPr>
        <p:txBody>
          <a:bodyPr wrap="square" rtlCol="0">
            <a:spAutoFit/>
          </a:bodyPr>
          <a:lstStyle/>
          <a:p>
            <a:pPr algn="ctr"/>
            <a:r>
              <a:rPr lang="en-US" sz="1100" b="1" noProof="0" dirty="0"/>
              <a:t>USB-C connection</a:t>
            </a:r>
          </a:p>
        </p:txBody>
      </p:sp>
      <p:pic>
        <p:nvPicPr>
          <p:cNvPr id="5" name="Image 4">
            <a:extLst>
              <a:ext uri="{FF2B5EF4-FFF2-40B4-BE49-F238E27FC236}">
                <a16:creationId xmlns:a16="http://schemas.microsoft.com/office/drawing/2014/main" id="{34F22271-FC2B-3534-341A-5D6A2A93673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16267" y="4190504"/>
            <a:ext cx="1008836" cy="1008836"/>
          </a:xfrm>
          <a:prstGeom prst="rect">
            <a:avLst/>
          </a:prstGeom>
        </p:spPr>
      </p:pic>
      <p:sp>
        <p:nvSpPr>
          <p:cNvPr id="6" name="ZoneTexte 5">
            <a:extLst>
              <a:ext uri="{FF2B5EF4-FFF2-40B4-BE49-F238E27FC236}">
                <a16:creationId xmlns:a16="http://schemas.microsoft.com/office/drawing/2014/main" id="{78DF5C19-882A-AA35-98BA-3EE91F91F348}"/>
              </a:ext>
            </a:extLst>
          </p:cNvPr>
          <p:cNvSpPr txBox="1"/>
          <p:nvPr/>
        </p:nvSpPr>
        <p:spPr>
          <a:xfrm>
            <a:off x="1774546" y="3921061"/>
            <a:ext cx="1352311" cy="261610"/>
          </a:xfrm>
          <a:prstGeom prst="rect">
            <a:avLst/>
          </a:prstGeom>
          <a:noFill/>
        </p:spPr>
        <p:txBody>
          <a:bodyPr wrap="square" rtlCol="0">
            <a:spAutoFit/>
          </a:bodyPr>
          <a:lstStyle/>
          <a:p>
            <a:pPr algn="ctr"/>
            <a:r>
              <a:rPr lang="en-US" sz="1100" b="1" noProof="0" dirty="0"/>
              <a:t>Virtual sound card</a:t>
            </a:r>
          </a:p>
        </p:txBody>
      </p:sp>
      <p:pic>
        <p:nvPicPr>
          <p:cNvPr id="8" name="Image 7">
            <a:extLst>
              <a:ext uri="{FF2B5EF4-FFF2-40B4-BE49-F238E27FC236}">
                <a16:creationId xmlns:a16="http://schemas.microsoft.com/office/drawing/2014/main" id="{CAB42122-962F-D5C4-08D8-AD59D1F057D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946213" y="4190504"/>
            <a:ext cx="1008836" cy="1008836"/>
          </a:xfrm>
          <a:prstGeom prst="rect">
            <a:avLst/>
          </a:prstGeom>
        </p:spPr>
      </p:pic>
      <p:pic>
        <p:nvPicPr>
          <p:cNvPr id="10" name="Picture 9">
            <a:extLst>
              <a:ext uri="{FF2B5EF4-FFF2-40B4-BE49-F238E27FC236}">
                <a16:creationId xmlns:a16="http://schemas.microsoft.com/office/drawing/2014/main" id="{7185995B-6896-0C03-36E8-6638B2E14C84}"/>
              </a:ext>
            </a:extLst>
          </p:cNvPr>
          <p:cNvPicPr>
            <a:picLocks noChangeAspect="1"/>
          </p:cNvPicPr>
          <p:nvPr/>
        </p:nvPicPr>
        <p:blipFill>
          <a:blip r:embed="rId16"/>
          <a:stretch>
            <a:fillRect/>
          </a:stretch>
        </p:blipFill>
        <p:spPr>
          <a:xfrm>
            <a:off x="339581" y="715924"/>
            <a:ext cx="2596670" cy="264446"/>
          </a:xfrm>
          <a:prstGeom prst="rect">
            <a:avLst/>
          </a:prstGeom>
        </p:spPr>
      </p:pic>
    </p:spTree>
    <p:extLst>
      <p:ext uri="{BB962C8B-B14F-4D97-AF65-F5344CB8AC3E}">
        <p14:creationId xmlns:p14="http://schemas.microsoft.com/office/powerpoint/2010/main" val="202325252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BF5356AAF78D43BD163C9D0C9BA2C1" ma:contentTypeVersion="11" ma:contentTypeDescription="Crée un document." ma:contentTypeScope="" ma:versionID="484c5658e58c1613d6627f1a9b021ee5">
  <xsd:schema xmlns:xsd="http://www.w3.org/2001/XMLSchema" xmlns:xs="http://www.w3.org/2001/XMLSchema" xmlns:p="http://schemas.microsoft.com/office/2006/metadata/properties" xmlns:ns2="f87b1cdb-5eb2-497a-87c5-e61471abc557" targetNamespace="http://schemas.microsoft.com/office/2006/metadata/properties" ma:root="true" ma:fieldsID="0a2807b76a586465255f2c086801263b" ns2:_="">
    <xsd:import namespace="f87b1cdb-5eb2-497a-87c5-e61471abc55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7b1cdb-5eb2-497a-87c5-e61471abc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3C733F-35F1-4218-A7D2-6EB8643338DE}">
  <ds:schemaRefs>
    <ds:schemaRef ds:uri="f87b1cdb-5eb2-497a-87c5-e61471abc557"/>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894D7890-1F9D-4E1F-AB3C-2EA100C91A83}">
  <ds:schemaRefs>
    <ds:schemaRef ds:uri="http://schemas.microsoft.com/sharepoint/v3/contenttype/forms"/>
  </ds:schemaRefs>
</ds:datastoreItem>
</file>

<file path=customXml/itemProps3.xml><?xml version="1.0" encoding="utf-8"?>
<ds:datastoreItem xmlns:ds="http://schemas.openxmlformats.org/officeDocument/2006/customXml" ds:itemID="{3B19CAFD-0C2D-4EF0-B0F6-DADC39CF9C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7b1cdb-5eb2-497a-87c5-e61471abc5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7564</TotalTime>
  <Words>874</Words>
  <Application>Microsoft Office PowerPoint</Application>
  <PresentationFormat>On-screen Show (4:3)</PresentationFormat>
  <Paragraphs>107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Segoe UI</vt:lpstr>
      <vt:lpstr>Thème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Stephen Mazur</cp:lastModifiedBy>
  <cp:revision>440</cp:revision>
  <cp:lastPrinted>2017-11-21T15:12:15Z</cp:lastPrinted>
  <dcterms:created xsi:type="dcterms:W3CDTF">2011-03-10T09:57:03Z</dcterms:created>
  <dcterms:modified xsi:type="dcterms:W3CDTF">2025-08-18T16:53:27Z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0x01010085BF5356AAF78D43BD163C9D0C9BA2C1</vt:lpwstr>
  </property>
</Properties>
</file>