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62" r:id="rId5"/>
    <p:sldId id="263" r:id="rId6"/>
    <p:sldId id="265" r:id="rId7"/>
  </p:sldIdLst>
  <p:sldSz cx="6858000" cy="9144000" type="screen4x3"/>
  <p:notesSz cx="6797675" cy="9926638"/>
  <p:defaultTex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31A475-A3BA-0939-192C-A2BDD0A397B0}" name="Virginie Belliveau" initials="VB" userId="S::virginie.belliveau@guillemot.com::74e0ecae-d66e-4a27-a876-fb648317b070" providerId="AD"/>
  <p188:author id="{978FA8CD-0DFA-4011-6A78-7BF93C047D3F}" name="Clémence Robin" initials="CR" userId="S::clemence.robin@guillemot.fr::9127cd67-77b7-4f91-a086-836caa1f72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08918"/>
    <a:srgbClr val="E03A0B"/>
    <a:srgbClr val="000000"/>
    <a:srgbClr val="0DFFBC"/>
    <a:srgbClr val="F3F3F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15" autoAdjust="0"/>
    <p:restoredTop sz="86353" autoAdjust="0"/>
  </p:normalViewPr>
  <p:slideViewPr>
    <p:cSldViewPr>
      <p:cViewPr>
        <p:scale>
          <a:sx n="100" d="100"/>
          <a:sy n="100" d="100"/>
        </p:scale>
        <p:origin x="3414"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5" d="100"/>
          <a:sy n="75" d="100"/>
        </p:scale>
        <p:origin x="410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50443" y="2"/>
            <a:ext cx="2945659" cy="496332"/>
          </a:xfrm>
          <a:prstGeom prst="rect">
            <a:avLst/>
          </a:prstGeom>
        </p:spPr>
        <p:txBody>
          <a:bodyPr vert="horz" lIns="92683" tIns="46342" rIns="92683" bIns="46342" rtlCol="0"/>
          <a:lstStyle>
            <a:lvl1pPr algn="r">
              <a:defRPr sz="1200"/>
            </a:lvl1pPr>
          </a:lstStyle>
          <a:p>
            <a:fld id="{EED02A2A-4A0C-4AEB-A89A-BF145FA9A71C}" type="datetimeFigureOut">
              <a:rPr lang="fr-FR" smtClean="0"/>
              <a:t>29/04/2026</a:t>
            </a:fld>
            <a:endParaRPr lang="fr-FR" dirty="0"/>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2683" tIns="46342" rIns="92683" bIns="46342"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2683" tIns="46342" rIns="92683" bIns="46342" rtlCol="0" anchor="b"/>
          <a:lstStyle>
            <a:lvl1pPr algn="r">
              <a:defRPr sz="1200"/>
            </a:lvl1pPr>
          </a:lstStyle>
          <a:p>
            <a:fld id="{1855AA22-AD03-4059-8E63-0C6F15808E7B}" type="slidenum">
              <a:rPr lang="fr-FR" smtClean="0"/>
              <a:t>‹#›</a:t>
            </a:fld>
            <a:endParaRPr lang="fr-FR" dirty="0"/>
          </a:p>
        </p:txBody>
      </p:sp>
    </p:spTree>
    <p:extLst>
      <p:ext uri="{BB962C8B-B14F-4D97-AF65-F5344CB8AC3E}">
        <p14:creationId xmlns:p14="http://schemas.microsoft.com/office/powerpoint/2010/main" val="3602791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711" cy="496729"/>
          </a:xfrm>
          <a:prstGeom prst="rect">
            <a:avLst/>
          </a:prstGeom>
        </p:spPr>
        <p:txBody>
          <a:bodyPr vert="horz" lIns="92683" tIns="46342" rIns="92683" bIns="46342" rtlCol="0"/>
          <a:lstStyle>
            <a:lvl1pPr algn="l">
              <a:defRPr sz="1200"/>
            </a:lvl1pPr>
          </a:lstStyle>
          <a:p>
            <a:endParaRPr lang="fr-FR" dirty="0"/>
          </a:p>
        </p:txBody>
      </p:sp>
      <p:sp>
        <p:nvSpPr>
          <p:cNvPr id="3" name="Espace réservé de la date 2"/>
          <p:cNvSpPr>
            <a:spLocks noGrp="1"/>
          </p:cNvSpPr>
          <p:nvPr>
            <p:ph type="dt" idx="1"/>
          </p:nvPr>
        </p:nvSpPr>
        <p:spPr>
          <a:xfrm>
            <a:off x="3850377" y="1"/>
            <a:ext cx="2945711" cy="496729"/>
          </a:xfrm>
          <a:prstGeom prst="rect">
            <a:avLst/>
          </a:prstGeom>
        </p:spPr>
        <p:txBody>
          <a:bodyPr vert="horz" lIns="92683" tIns="46342" rIns="92683" bIns="46342" rtlCol="0"/>
          <a:lstStyle>
            <a:lvl1pPr algn="r">
              <a:defRPr sz="1200"/>
            </a:lvl1pPr>
          </a:lstStyle>
          <a:p>
            <a:fld id="{ED8A9E2C-B205-469A-9E72-FFE4845FA3CB}" type="datetimeFigureOut">
              <a:rPr lang="fr-FR" smtClean="0"/>
              <a:t>29/04/2026</a:t>
            </a:fld>
            <a:endParaRPr lang="fr-FR" dirty="0"/>
          </a:p>
        </p:txBody>
      </p:sp>
      <p:sp>
        <p:nvSpPr>
          <p:cNvPr id="4" name="Espace réservé de l'image des diapositives 3"/>
          <p:cNvSpPr>
            <a:spLocks noGrp="1" noRot="1" noChangeAspect="1"/>
          </p:cNvSpPr>
          <p:nvPr>
            <p:ph type="sldImg" idx="2"/>
          </p:nvPr>
        </p:nvSpPr>
        <p:spPr>
          <a:xfrm>
            <a:off x="2003425" y="744538"/>
            <a:ext cx="2790825" cy="3721100"/>
          </a:xfrm>
          <a:prstGeom prst="rect">
            <a:avLst/>
          </a:prstGeom>
          <a:noFill/>
          <a:ln w="12700">
            <a:solidFill>
              <a:prstClr val="black"/>
            </a:solidFill>
          </a:ln>
        </p:spPr>
        <p:txBody>
          <a:bodyPr vert="horz" lIns="92683" tIns="46342" rIns="92683" bIns="46342" rtlCol="0" anchor="ctr"/>
          <a:lstStyle/>
          <a:p>
            <a:endParaRPr lang="fr-FR" dirty="0"/>
          </a:p>
        </p:txBody>
      </p:sp>
      <p:sp>
        <p:nvSpPr>
          <p:cNvPr id="5" name="Espace réservé des commentaires 4"/>
          <p:cNvSpPr>
            <a:spLocks noGrp="1"/>
          </p:cNvSpPr>
          <p:nvPr>
            <p:ph type="body" sz="quarter" idx="3"/>
          </p:nvPr>
        </p:nvSpPr>
        <p:spPr>
          <a:xfrm>
            <a:off x="679292" y="4714956"/>
            <a:ext cx="5439093" cy="4467383"/>
          </a:xfrm>
          <a:prstGeom prst="rect">
            <a:avLst/>
          </a:prstGeom>
        </p:spPr>
        <p:txBody>
          <a:bodyPr vert="horz" lIns="92683" tIns="46342" rIns="92683" bIns="4634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324"/>
            <a:ext cx="2945711" cy="496728"/>
          </a:xfrm>
          <a:prstGeom prst="rect">
            <a:avLst/>
          </a:prstGeom>
        </p:spPr>
        <p:txBody>
          <a:bodyPr vert="horz" lIns="92683" tIns="46342" rIns="92683" bIns="46342"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377" y="9428324"/>
            <a:ext cx="2945711" cy="496728"/>
          </a:xfrm>
          <a:prstGeom prst="rect">
            <a:avLst/>
          </a:prstGeom>
        </p:spPr>
        <p:txBody>
          <a:bodyPr vert="horz" lIns="92683" tIns="46342" rIns="92683" bIns="46342" rtlCol="0" anchor="b"/>
          <a:lstStyle>
            <a:lvl1pPr algn="r">
              <a:defRPr sz="1200"/>
            </a:lvl1pPr>
          </a:lstStyle>
          <a:p>
            <a:fld id="{EC07AA3E-828C-4ADE-BE74-5B9653E4E7EC}" type="slidenum">
              <a:rPr lang="fr-FR" smtClean="0"/>
              <a:t>‹#›</a:t>
            </a:fld>
            <a:endParaRPr lang="fr-FR" dirty="0"/>
          </a:p>
        </p:txBody>
      </p:sp>
    </p:spTree>
    <p:extLst>
      <p:ext uri="{BB962C8B-B14F-4D97-AF65-F5344CB8AC3E}">
        <p14:creationId xmlns:p14="http://schemas.microsoft.com/office/powerpoint/2010/main" val="277876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dirty="0"/>
          </a:p>
        </p:txBody>
      </p:sp>
    </p:spTree>
    <p:extLst>
      <p:ext uri="{BB962C8B-B14F-4D97-AF65-F5344CB8AC3E}">
        <p14:creationId xmlns:p14="http://schemas.microsoft.com/office/powerpoint/2010/main" val="39394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dirty="0"/>
          </a:p>
        </p:txBody>
      </p:sp>
    </p:spTree>
    <p:extLst>
      <p:ext uri="{BB962C8B-B14F-4D97-AF65-F5344CB8AC3E}">
        <p14:creationId xmlns:p14="http://schemas.microsoft.com/office/powerpoint/2010/main" val="228462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dirty="0"/>
          </a:p>
        </p:txBody>
      </p:sp>
    </p:spTree>
    <p:extLst>
      <p:ext uri="{BB962C8B-B14F-4D97-AF65-F5344CB8AC3E}">
        <p14:creationId xmlns:p14="http://schemas.microsoft.com/office/powerpoint/2010/main" val="312385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dirty="0"/>
          </a:p>
        </p:txBody>
      </p:sp>
    </p:spTree>
    <p:extLst>
      <p:ext uri="{BB962C8B-B14F-4D97-AF65-F5344CB8AC3E}">
        <p14:creationId xmlns:p14="http://schemas.microsoft.com/office/powerpoint/2010/main" val="142638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20" name="Rectangle 19"/>
          <p:cNvSpPr/>
          <p:nvPr userDrawn="1"/>
        </p:nvSpPr>
        <p:spPr>
          <a:xfrm>
            <a:off x="0" y="4067944"/>
            <a:ext cx="6867144" cy="2016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p:cNvSpPr/>
          <p:nvPr userDrawn="1"/>
        </p:nvSpPr>
        <p:spPr>
          <a:xfrm>
            <a:off x="-1" y="0"/>
            <a:ext cx="6852395" cy="5743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Picture Placeholder 7"/>
          <p:cNvSpPr>
            <a:spLocks noGrp="1"/>
          </p:cNvSpPr>
          <p:nvPr>
            <p:ph type="pic" sz="quarter" idx="10" hasCustomPrompt="1"/>
          </p:nvPr>
        </p:nvSpPr>
        <p:spPr>
          <a:xfrm>
            <a:off x="482763" y="1691681"/>
            <a:ext cx="1868903" cy="2808312"/>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77" name="Text Placeholder 3"/>
          <p:cNvSpPr>
            <a:spLocks noGrp="1"/>
          </p:cNvSpPr>
          <p:nvPr>
            <p:ph type="body" sz="half" idx="17"/>
          </p:nvPr>
        </p:nvSpPr>
        <p:spPr>
          <a:xfrm>
            <a:off x="201600" y="7066800"/>
            <a:ext cx="3224596" cy="831600"/>
          </a:xfrm>
          <a:prstGeom prst="rect">
            <a:avLst/>
          </a:prstGeom>
        </p:spPr>
        <p:txBody>
          <a:bodyPr wrap="square" lIns="90000" tIns="46800" rIns="90000" bIns="46800" anchor="t" anchorCtr="0">
            <a:noAutofit/>
          </a:bodyPr>
          <a:lstStyle>
            <a:lvl1pPr marL="0" indent="0" algn="l">
              <a:buFont typeface="Arial" panose="020B0604020202020204" pitchFamily="34" charset="0"/>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79" name="Text Placeholder 3"/>
          <p:cNvSpPr>
            <a:spLocks noGrp="1"/>
          </p:cNvSpPr>
          <p:nvPr>
            <p:ph type="body" sz="half" idx="16"/>
          </p:nvPr>
        </p:nvSpPr>
        <p:spPr>
          <a:xfrm>
            <a:off x="188640" y="6804248"/>
            <a:ext cx="6408711" cy="244800"/>
          </a:xfrm>
          <a:prstGeom prst="rect">
            <a:avLst/>
          </a:prstGeom>
        </p:spPr>
        <p:txBody>
          <a:bodyPr wrap="square" lIns="90000" tIns="46800" rIns="90000" bIns="46800" numCol="1" spcCol="0" anchor="t" anchorCtr="0">
            <a:noAutofit/>
          </a:bodyPr>
          <a:lstStyle>
            <a:lvl1pPr marL="0" indent="0" algn="l">
              <a:buFont typeface="Arial" panose="020B0604020202020204" pitchFamily="34" charset="0"/>
              <a:buNone/>
              <a:defRPr sz="10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0" name="Picture Placeholder 7"/>
          <p:cNvSpPr>
            <a:spLocks noGrp="1"/>
          </p:cNvSpPr>
          <p:nvPr>
            <p:ph type="pic" sz="quarter" idx="18" hasCustomPrompt="1"/>
          </p:nvPr>
        </p:nvSpPr>
        <p:spPr>
          <a:xfrm>
            <a:off x="2500315" y="1691681"/>
            <a:ext cx="1868903" cy="2808312"/>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82" name="Text Placeholder 3"/>
          <p:cNvSpPr>
            <a:spLocks noGrp="1"/>
          </p:cNvSpPr>
          <p:nvPr>
            <p:ph type="body" sz="half" idx="20"/>
          </p:nvPr>
        </p:nvSpPr>
        <p:spPr>
          <a:xfrm>
            <a:off x="3442692" y="7074000"/>
            <a:ext cx="3154660" cy="831600"/>
          </a:xfrm>
          <a:prstGeom prst="rect">
            <a:avLst/>
          </a:prstGeom>
        </p:spPr>
        <p:txBody>
          <a:bodyPr wrap="square" lIns="90000" tIns="46800" rIns="90000" bIns="46800" anchor="t" anchorCtr="0">
            <a:noAutofit/>
          </a:bodyPr>
          <a:lstStyle>
            <a:lvl1pPr marL="0" indent="0" algn="l">
              <a:buFont typeface="Arial" panose="020B0604020202020204" pitchFamily="34" charset="0"/>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4" name="Text Placeholder 3"/>
          <p:cNvSpPr>
            <a:spLocks noGrp="1"/>
          </p:cNvSpPr>
          <p:nvPr>
            <p:ph type="body" sz="half" idx="21"/>
          </p:nvPr>
        </p:nvSpPr>
        <p:spPr>
          <a:xfrm>
            <a:off x="3442692" y="8100392"/>
            <a:ext cx="3154660" cy="360040"/>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5" name="Picture Placeholder 7"/>
          <p:cNvSpPr>
            <a:spLocks noGrp="1"/>
          </p:cNvSpPr>
          <p:nvPr>
            <p:ph type="pic" sz="quarter" idx="22" hasCustomPrompt="1"/>
          </p:nvPr>
        </p:nvSpPr>
        <p:spPr>
          <a:xfrm>
            <a:off x="4514852" y="1691681"/>
            <a:ext cx="1868903" cy="2808312"/>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87" name="Text Placeholder 3"/>
          <p:cNvSpPr>
            <a:spLocks noGrp="1"/>
          </p:cNvSpPr>
          <p:nvPr>
            <p:ph type="body" sz="half" idx="24"/>
          </p:nvPr>
        </p:nvSpPr>
        <p:spPr>
          <a:xfrm>
            <a:off x="476672" y="897851"/>
            <a:ext cx="5904656" cy="342720"/>
          </a:xfrm>
          <a:prstGeom prst="rect">
            <a:avLst/>
          </a:prstGeom>
        </p:spPr>
        <p:txBody>
          <a:bodyPr wrap="none" lIns="0" tIns="0" rIns="0" bIns="0" anchor="ctr">
            <a:noAutofit/>
          </a:bodyPr>
          <a:lstStyle>
            <a:lvl1pPr marL="0" indent="0" algn="ctr">
              <a:buNone/>
              <a:defRPr sz="2000" b="1" baseline="0">
                <a:solidFill>
                  <a:srgbClr val="E03A0B"/>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9" name="Text Placeholder 3"/>
          <p:cNvSpPr>
            <a:spLocks noGrp="1"/>
          </p:cNvSpPr>
          <p:nvPr>
            <p:ph type="body" sz="half" idx="25"/>
          </p:nvPr>
        </p:nvSpPr>
        <p:spPr>
          <a:xfrm>
            <a:off x="188640" y="8100392"/>
            <a:ext cx="3237557" cy="360040"/>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22" name="Text Placeholder 3"/>
          <p:cNvSpPr>
            <a:spLocks noGrp="1"/>
          </p:cNvSpPr>
          <p:nvPr>
            <p:ph type="body" sz="half" idx="2"/>
          </p:nvPr>
        </p:nvSpPr>
        <p:spPr>
          <a:xfrm>
            <a:off x="238539" y="4716016"/>
            <a:ext cx="6358814" cy="1728192"/>
          </a:xfrm>
          <a:prstGeom prst="rect">
            <a:avLst/>
          </a:prstGeom>
        </p:spPr>
        <p:txBody>
          <a:bodyPr wrap="none" lIns="90000" tIns="46800" rIns="90000" bIns="46800" anchor="t" anchorCtr="0">
            <a:noAutofit/>
          </a:bodyPr>
          <a:lstStyle>
            <a:lvl1pPr marL="0" indent="0" algn="l">
              <a:buNone/>
              <a:defRPr sz="1200" b="0" baseline="0">
                <a:solidFill>
                  <a:schemeClr val="bg1"/>
                </a:solidFill>
                <a:latin typeface="Segoe UI" panose="020B0502040204020203" pitchFamily="34" charset="0"/>
                <a:ea typeface="Roboto" panose="02000000000000000000" pitchFamily="2"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27" name="ZoneTexte 26"/>
          <p:cNvSpPr txBox="1"/>
          <p:nvPr userDrawn="1"/>
        </p:nvSpPr>
        <p:spPr>
          <a:xfrm>
            <a:off x="188640" y="161508"/>
            <a:ext cx="6477358" cy="307777"/>
          </a:xfrm>
          <a:prstGeom prst="rect">
            <a:avLst/>
          </a:prstGeom>
          <a:noFill/>
        </p:spPr>
        <p:txBody>
          <a:bodyPr wrap="square" rtlCol="0">
            <a:spAutoFit/>
          </a:bodyPr>
          <a:lstStyle/>
          <a:p>
            <a:pPr algn="r"/>
            <a:r>
              <a:rPr lang="en-US" sz="1400" b="1" noProof="0" dirty="0">
                <a:solidFill>
                  <a:schemeClr val="bg1"/>
                </a:solidFill>
                <a:latin typeface="Segoe UI" panose="020B0502040204020203" pitchFamily="34" charset="0"/>
                <a:ea typeface="Segoe UI"/>
                <a:cs typeface="Segoe UI" panose="020B0502040204020203" pitchFamily="34" charset="0"/>
              </a:rPr>
              <a:t>PRODUCT INFORMATION</a:t>
            </a:r>
          </a:p>
        </p:txBody>
      </p:sp>
      <p:sp>
        <p:nvSpPr>
          <p:cNvPr id="25" name="Rectangle 24"/>
          <p:cNvSpPr/>
          <p:nvPr userDrawn="1"/>
        </p:nvSpPr>
        <p:spPr>
          <a:xfrm>
            <a:off x="9144" y="8593200"/>
            <a:ext cx="6832800" cy="556504"/>
          </a:xfrm>
          <a:prstGeom prst="rect">
            <a:avLst/>
          </a:prstGeom>
          <a:solidFill>
            <a:srgbClr val="F3F3F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43" rtl="0" eaLnBrk="1" latinLnBrk="0" hangingPunct="1">
              <a:defRPr sz="1800" kern="1200">
                <a:solidFill>
                  <a:schemeClr val="lt1"/>
                </a:solidFill>
                <a:latin typeface="+mn-lt"/>
                <a:ea typeface="+mn-ea"/>
                <a:cs typeface="+mn-cs"/>
              </a:defRPr>
            </a:lvl1pPr>
            <a:lvl2pPr marL="457172" algn="l" defTabSz="914343" rtl="0" eaLnBrk="1" latinLnBrk="0" hangingPunct="1">
              <a:defRPr sz="1800" kern="1200">
                <a:solidFill>
                  <a:schemeClr val="lt1"/>
                </a:solidFill>
                <a:latin typeface="+mn-lt"/>
                <a:ea typeface="+mn-ea"/>
                <a:cs typeface="+mn-cs"/>
              </a:defRPr>
            </a:lvl2pPr>
            <a:lvl3pPr marL="914343" algn="l" defTabSz="914343" rtl="0" eaLnBrk="1" latinLnBrk="0" hangingPunct="1">
              <a:defRPr sz="1800" kern="1200">
                <a:solidFill>
                  <a:schemeClr val="lt1"/>
                </a:solidFill>
                <a:latin typeface="+mn-lt"/>
                <a:ea typeface="+mn-ea"/>
                <a:cs typeface="+mn-cs"/>
              </a:defRPr>
            </a:lvl3pPr>
            <a:lvl4pPr marL="1371515" algn="l" defTabSz="914343" rtl="0" eaLnBrk="1" latinLnBrk="0" hangingPunct="1">
              <a:defRPr sz="1800" kern="1200">
                <a:solidFill>
                  <a:schemeClr val="lt1"/>
                </a:solidFill>
                <a:latin typeface="+mn-lt"/>
                <a:ea typeface="+mn-ea"/>
                <a:cs typeface="+mn-cs"/>
              </a:defRPr>
            </a:lvl4pPr>
            <a:lvl5pPr marL="1828686" algn="l" defTabSz="914343" rtl="0" eaLnBrk="1" latinLnBrk="0" hangingPunct="1">
              <a:defRPr sz="1800" kern="1200">
                <a:solidFill>
                  <a:schemeClr val="lt1"/>
                </a:solidFill>
                <a:latin typeface="+mn-lt"/>
                <a:ea typeface="+mn-ea"/>
                <a:cs typeface="+mn-cs"/>
              </a:defRPr>
            </a:lvl5pPr>
            <a:lvl6pPr marL="2285857" algn="l" defTabSz="914343" rtl="0" eaLnBrk="1" latinLnBrk="0" hangingPunct="1">
              <a:defRPr sz="1800" kern="1200">
                <a:solidFill>
                  <a:schemeClr val="lt1"/>
                </a:solidFill>
                <a:latin typeface="+mn-lt"/>
                <a:ea typeface="+mn-ea"/>
                <a:cs typeface="+mn-cs"/>
              </a:defRPr>
            </a:lvl6pPr>
            <a:lvl7pPr marL="2743029" algn="l" defTabSz="914343" rtl="0" eaLnBrk="1" latinLnBrk="0" hangingPunct="1">
              <a:defRPr sz="1800" kern="1200">
                <a:solidFill>
                  <a:schemeClr val="lt1"/>
                </a:solidFill>
                <a:latin typeface="+mn-lt"/>
                <a:ea typeface="+mn-ea"/>
                <a:cs typeface="+mn-cs"/>
              </a:defRPr>
            </a:lvl7pPr>
            <a:lvl8pPr marL="3200200" algn="l" defTabSz="914343" rtl="0" eaLnBrk="1" latinLnBrk="0" hangingPunct="1">
              <a:defRPr sz="1800" kern="1200">
                <a:solidFill>
                  <a:schemeClr val="lt1"/>
                </a:solidFill>
                <a:latin typeface="+mn-lt"/>
                <a:ea typeface="+mn-ea"/>
                <a:cs typeface="+mn-cs"/>
              </a:defRPr>
            </a:lvl8pPr>
            <a:lvl9pPr marL="3657372" algn="l" defTabSz="914343" rtl="0" eaLnBrk="1" latinLnBrk="0" hangingPunct="1">
              <a:defRPr sz="1800" kern="1200">
                <a:solidFill>
                  <a:schemeClr val="lt1"/>
                </a:solidFill>
                <a:latin typeface="+mn-lt"/>
                <a:ea typeface="+mn-ea"/>
                <a:cs typeface="+mn-cs"/>
              </a:defRPr>
            </a:lvl9pPr>
          </a:lstStyle>
          <a:p>
            <a:pPr algn="ctr"/>
            <a:endParaRPr lang="en-US" noProof="0" dirty="0"/>
          </a:p>
        </p:txBody>
      </p:sp>
      <p:sp>
        <p:nvSpPr>
          <p:cNvPr id="28" name="Rectangle 27"/>
          <p:cNvSpPr/>
          <p:nvPr userDrawn="1"/>
        </p:nvSpPr>
        <p:spPr>
          <a:xfrm>
            <a:off x="-2838" y="8676456"/>
            <a:ext cx="5217152" cy="323165"/>
          </a:xfrm>
          <a:prstGeom prst="rect">
            <a:avLst/>
          </a:prstGeom>
        </p:spPr>
        <p:txBody>
          <a:bodyPr wrap="square">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just"/>
            <a:r>
              <a:rPr lang="en-US" sz="500" noProof="0" dirty="0">
                <a:solidFill>
                  <a:schemeClr val="bg1">
                    <a:lumMod val="50000"/>
                  </a:schemeClr>
                </a:solidFill>
                <a:latin typeface="Segoe UI" panose="020B0502040204020203" pitchFamily="34" charset="0"/>
                <a:cs typeface="Segoe UI" panose="020B0502040204020203" pitchFamily="34" charset="0"/>
              </a:rPr>
              <a:t>© 2026 Guillemot Corporation S.A. All rights reserved. Hercules® and DJUCED® are registered trademarks of Guillemot Corporation S.A. Serato® and Serato DJ Pro® are registered trademarks of Serato Audio Research, Ltd. All other trademarks and brand names are hereby acknowledged and are the property of their respective owners. Images, product names and features not binding. Contents, designs and specifications are subject to change without prior notice and may vary from one country to another.</a:t>
            </a:r>
          </a:p>
        </p:txBody>
      </p:sp>
      <p:sp>
        <p:nvSpPr>
          <p:cNvPr id="29" name="ZoneTexte 23"/>
          <p:cNvSpPr txBox="1"/>
          <p:nvPr userDrawn="1"/>
        </p:nvSpPr>
        <p:spPr>
          <a:xfrm>
            <a:off x="5333185" y="8718735"/>
            <a:ext cx="1499616" cy="261610"/>
          </a:xfrm>
          <a:prstGeom prst="rect">
            <a:avLst/>
          </a:prstGeom>
          <a:noFill/>
        </p:spPr>
        <p:txBody>
          <a:bodyPr wrap="square" rtlCol="0">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ctr"/>
            <a:r>
              <a:rPr lang="en-US" sz="1100" b="1" noProof="0" dirty="0">
                <a:latin typeface="Segoe UI" panose="020B0502040204020203" pitchFamily="34" charset="0"/>
                <a:cs typeface="Segoe UI" panose="020B0502040204020203" pitchFamily="34" charset="0"/>
              </a:rPr>
              <a:t>www.hercules.com</a:t>
            </a:r>
          </a:p>
        </p:txBody>
      </p:sp>
      <p:cxnSp>
        <p:nvCxnSpPr>
          <p:cNvPr id="30" name="Connecteur droit 29"/>
          <p:cNvCxnSpPr/>
          <p:nvPr userDrawn="1"/>
        </p:nvCxnSpPr>
        <p:spPr>
          <a:xfrm>
            <a:off x="5293678" y="8672400"/>
            <a:ext cx="0" cy="40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49AAE6C7-23C6-481E-8E74-81B1D6DC6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86" y="13084"/>
            <a:ext cx="791534" cy="526350"/>
          </a:xfrm>
          <a:prstGeom prst="rect">
            <a:avLst/>
          </a:prstGeom>
        </p:spPr>
      </p:pic>
    </p:spTree>
    <p:extLst>
      <p:ext uri="{BB962C8B-B14F-4D97-AF65-F5344CB8AC3E}">
        <p14:creationId xmlns:p14="http://schemas.microsoft.com/office/powerpoint/2010/main" val="28403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wipe(down)">
                                      <p:cBhvr>
                                        <p:cTn id="7" dur="500"/>
                                        <p:tgtEl>
                                          <p:spTgt spid="79">
                                            <p:txEl>
                                              <p:pRg st="0" end="0"/>
                                            </p:txEl>
                                          </p:spTgt>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 calcmode="lin" valueType="num">
                                      <p:cBhvr additive="base">
                                        <p:cTn id="10" dur="500" fill="hold"/>
                                        <p:tgtEl>
                                          <p:spTgt spid="75"/>
                                        </p:tgtEl>
                                        <p:attrNameLst>
                                          <p:attrName>ppt_x</p:attrName>
                                        </p:attrNameLst>
                                      </p:cBhvr>
                                      <p:tavLst>
                                        <p:tav tm="0">
                                          <p:val>
                                            <p:strVal val="#ppt_x"/>
                                          </p:val>
                                        </p:tav>
                                        <p:tav tm="100000">
                                          <p:val>
                                            <p:strVal val="#ppt_x"/>
                                          </p:val>
                                        </p:tav>
                                      </p:tavLst>
                                    </p:anim>
                                    <p:anim calcmode="lin" valueType="num">
                                      <p:cBhvr additive="base">
                                        <p:cTn id="11" dur="500" fill="hold"/>
                                        <p:tgtEl>
                                          <p:spTgt spid="75"/>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accel="50000" decel="50000" fill="hold" grpId="0" nodeType="afterEffect" nodePh="1">
                                  <p:stCondLst>
                                    <p:cond delay="0"/>
                                  </p:stCondLst>
                                  <p:endCondLst>
                                    <p:cond evt="begin" delay="0">
                                      <p:tn val="13"/>
                                    </p:cond>
                                  </p:endCondLst>
                                  <p:childTnLst>
                                    <p:set>
                                      <p:cBhvr>
                                        <p:cTn id="14" dur="1" fill="hold">
                                          <p:stCondLst>
                                            <p:cond delay="0"/>
                                          </p:stCondLst>
                                        </p:cTn>
                                        <p:tgtEl>
                                          <p:spTgt spid="77">
                                            <p:txEl>
                                              <p:pRg st="0" end="0"/>
                                            </p:txEl>
                                          </p:spTgt>
                                        </p:tgtEl>
                                        <p:attrNameLst>
                                          <p:attrName>style.visibility</p:attrName>
                                        </p:attrNameLst>
                                      </p:cBhvr>
                                      <p:to>
                                        <p:strVal val="visible"/>
                                      </p:to>
                                    </p:set>
                                    <p:anim calcmode="lin" valueType="num">
                                      <p:cBhvr additive="base">
                                        <p:cTn id="15"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84">
                                            <p:txEl>
                                              <p:pRg st="0" end="0"/>
                                            </p:txEl>
                                          </p:spTgt>
                                        </p:tgtEl>
                                        <p:attrNameLst>
                                          <p:attrName>style.visibility</p:attrName>
                                        </p:attrNameLst>
                                      </p:cBhvr>
                                      <p:to>
                                        <p:strVal val="visible"/>
                                      </p:to>
                                    </p:set>
                                    <p:animEffect transition="in" filter="wipe(down)">
                                      <p:cBhvr>
                                        <p:cTn id="20" dur="500"/>
                                        <p:tgtEl>
                                          <p:spTgt spid="84">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82">
                                            <p:txEl>
                                              <p:pRg st="0" end="0"/>
                                            </p:txEl>
                                          </p:spTgt>
                                        </p:tgtEl>
                                        <p:attrNameLst>
                                          <p:attrName>style.visibility</p:attrName>
                                        </p:attrNameLst>
                                      </p:cBhvr>
                                      <p:to>
                                        <p:strVal val="visible"/>
                                      </p:to>
                                    </p:set>
                                    <p:anim calcmode="lin" valueType="num">
                                      <p:cBhvr additive="base">
                                        <p:cTn id="28"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89">
                                            <p:txEl>
                                              <p:pRg st="0" end="0"/>
                                            </p:txEl>
                                          </p:spTgt>
                                        </p:tgtEl>
                                        <p:attrNameLst>
                                          <p:attrName>style.visibility</p:attrName>
                                        </p:attrNameLst>
                                      </p:cBhvr>
                                      <p:to>
                                        <p:strVal val="visible"/>
                                      </p:to>
                                    </p:set>
                                    <p:animEffect transition="in" filter="wipe(down)">
                                      <p:cBhvr>
                                        <p:cTn id="33" dur="500"/>
                                        <p:tgtEl>
                                          <p:spTgt spid="89">
                                            <p:txEl>
                                              <p:pRg st="0" end="0"/>
                                            </p:txEl>
                                          </p:spTgt>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ppt_x"/>
                                          </p:val>
                                        </p:tav>
                                        <p:tav tm="100000">
                                          <p:val>
                                            <p:strVal val="#ppt_x"/>
                                          </p:val>
                                        </p:tav>
                                      </p:tavLst>
                                    </p:anim>
                                    <p:anim calcmode="lin" valueType="num">
                                      <p:cBhvr additive="base">
                                        <p:cTn id="37" dur="500" fill="hold"/>
                                        <p:tgtEl>
                                          <p:spTgt spid="8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accel="50000" decel="50000" fill="hold" grpId="0" nodeType="afterEffect" nodePh="1">
                                  <p:stCondLst>
                                    <p:cond delay="0"/>
                                  </p:stCondLst>
                                  <p:endCondLst>
                                    <p:cond evt="begin" delay="0">
                                      <p:tn val="39"/>
                                    </p:cond>
                                  </p:endCondLst>
                                  <p:childTnLst>
                                    <p:set>
                                      <p:cBhvr>
                                        <p:cTn id="40" dur="1" fill="hold">
                                          <p:stCondLst>
                                            <p:cond delay="0"/>
                                          </p:stCondLst>
                                        </p:cTn>
                                        <p:tgtEl>
                                          <p:spTgt spid="87">
                                            <p:txEl>
                                              <p:pRg st="0" end="0"/>
                                            </p:txEl>
                                          </p:spTgt>
                                        </p:tgtEl>
                                        <p:attrNameLst>
                                          <p:attrName>style.visibility</p:attrName>
                                        </p:attrNameLst>
                                      </p:cBhvr>
                                      <p:to>
                                        <p:strVal val="visible"/>
                                      </p:to>
                                    </p:set>
                                    <p:anim calcmode="lin" valueType="num">
                                      <p:cBhvr additive="base">
                                        <p:cTn id="4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2"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4"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9"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Pics">
    <p:spTree>
      <p:nvGrpSpPr>
        <p:cNvPr id="1" name=""/>
        <p:cNvGrpSpPr/>
        <p:nvPr/>
      </p:nvGrpSpPr>
      <p:grpSpPr>
        <a:xfrm>
          <a:off x="0" y="0"/>
          <a:ext cx="0" cy="0"/>
          <a:chOff x="0" y="0"/>
          <a:chExt cx="0" cy="0"/>
        </a:xfrm>
      </p:grpSpPr>
      <p:sp>
        <p:nvSpPr>
          <p:cNvPr id="23" name="Rectangle 22"/>
          <p:cNvSpPr/>
          <p:nvPr userDrawn="1"/>
        </p:nvSpPr>
        <p:spPr>
          <a:xfrm>
            <a:off x="-1" y="0"/>
            <a:ext cx="6852395" cy="5743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Picture Placeholder 7"/>
          <p:cNvSpPr>
            <a:spLocks noGrp="1"/>
          </p:cNvSpPr>
          <p:nvPr>
            <p:ph type="pic" sz="quarter" idx="10" hasCustomPrompt="1"/>
          </p:nvPr>
        </p:nvSpPr>
        <p:spPr>
          <a:xfrm>
            <a:off x="188641" y="2123729"/>
            <a:ext cx="2376264" cy="2520279"/>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82" name="Text Placeholder 3"/>
          <p:cNvSpPr>
            <a:spLocks noGrp="1"/>
          </p:cNvSpPr>
          <p:nvPr>
            <p:ph type="body" sz="half" idx="20"/>
          </p:nvPr>
        </p:nvSpPr>
        <p:spPr>
          <a:xfrm>
            <a:off x="2972034" y="7236296"/>
            <a:ext cx="3553309" cy="831600"/>
          </a:xfrm>
          <a:prstGeom prst="rect">
            <a:avLst/>
          </a:prstGeom>
        </p:spPr>
        <p:txBody>
          <a:bodyPr wrap="square" lIns="90000" tIns="46800" rIns="90000" bIns="46800" anchor="t" anchorCtr="0">
            <a:noAutofit/>
          </a:bodyPr>
          <a:lstStyle>
            <a:lvl1pPr marL="0" indent="0" algn="l">
              <a:buFont typeface="Arial" panose="020B0604020202020204" pitchFamily="34" charset="0"/>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dirty="0"/>
          </a:p>
        </p:txBody>
      </p:sp>
      <p:sp>
        <p:nvSpPr>
          <p:cNvPr id="84" name="Text Placeholder 3"/>
          <p:cNvSpPr>
            <a:spLocks noGrp="1"/>
          </p:cNvSpPr>
          <p:nvPr>
            <p:ph type="body" sz="half" idx="21"/>
          </p:nvPr>
        </p:nvSpPr>
        <p:spPr>
          <a:xfrm>
            <a:off x="2996952" y="8100392"/>
            <a:ext cx="3528392" cy="360040"/>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dirty="0"/>
          </a:p>
        </p:txBody>
      </p:sp>
      <p:sp>
        <p:nvSpPr>
          <p:cNvPr id="87" name="Text Placeholder 3"/>
          <p:cNvSpPr>
            <a:spLocks noGrp="1"/>
          </p:cNvSpPr>
          <p:nvPr>
            <p:ph type="body" sz="half" idx="24"/>
          </p:nvPr>
        </p:nvSpPr>
        <p:spPr>
          <a:xfrm>
            <a:off x="201600" y="1324800"/>
            <a:ext cx="2376264" cy="676800"/>
          </a:xfrm>
          <a:prstGeom prst="rect">
            <a:avLst/>
          </a:prstGeom>
        </p:spPr>
        <p:txBody>
          <a:bodyPr wrap="square" lIns="90000" tIns="46800" rIns="90000" bIns="46800" anchor="t" anchorCtr="0">
            <a:noAutofit/>
          </a:bodyPr>
          <a:lstStyle>
            <a:lvl1pPr marL="0" indent="0" algn="l">
              <a:buNone/>
              <a:defRPr sz="1000" b="1"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22" name="Text Placeholder 3"/>
          <p:cNvSpPr>
            <a:spLocks noGrp="1"/>
          </p:cNvSpPr>
          <p:nvPr>
            <p:ph type="body" sz="half" idx="2"/>
          </p:nvPr>
        </p:nvSpPr>
        <p:spPr>
          <a:xfrm>
            <a:off x="188640" y="4716016"/>
            <a:ext cx="2419935" cy="576064"/>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14" name="ZoneTexte 13"/>
          <p:cNvSpPr txBox="1"/>
          <p:nvPr userDrawn="1"/>
        </p:nvSpPr>
        <p:spPr>
          <a:xfrm>
            <a:off x="-27384" y="161508"/>
            <a:ext cx="6693382" cy="307777"/>
          </a:xfrm>
          <a:prstGeom prst="rect">
            <a:avLst/>
          </a:prstGeom>
          <a:noFill/>
        </p:spPr>
        <p:txBody>
          <a:bodyPr wrap="square" rtlCol="0">
            <a:spAutoFit/>
          </a:bodyPr>
          <a:lstStyle/>
          <a:p>
            <a:pPr algn="r"/>
            <a:r>
              <a:rPr lang="en-CA" sz="1400" b="1" dirty="0">
                <a:solidFill>
                  <a:schemeClr val="bg1"/>
                </a:solidFill>
                <a:latin typeface="Segoe UI" panose="020B0502040204020203" pitchFamily="34" charset="0"/>
                <a:ea typeface="Segoe UI"/>
                <a:cs typeface="Segoe UI" panose="020B0502040204020203" pitchFamily="34" charset="0"/>
              </a:rPr>
              <a:t>PRODUCT INFORMATION</a:t>
            </a:r>
          </a:p>
        </p:txBody>
      </p:sp>
      <p:sp>
        <p:nvSpPr>
          <p:cNvPr id="16" name="Rectangle 15"/>
          <p:cNvSpPr/>
          <p:nvPr userDrawn="1"/>
        </p:nvSpPr>
        <p:spPr>
          <a:xfrm>
            <a:off x="-2839" y="8604448"/>
            <a:ext cx="6848617" cy="556504"/>
          </a:xfrm>
          <a:prstGeom prst="rect">
            <a:avLst/>
          </a:prstGeom>
          <a:solidFill>
            <a:srgbClr val="F3F3F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43" rtl="0" eaLnBrk="1" latinLnBrk="0" hangingPunct="1">
              <a:defRPr sz="1800" kern="1200">
                <a:solidFill>
                  <a:schemeClr val="lt1"/>
                </a:solidFill>
                <a:latin typeface="+mn-lt"/>
                <a:ea typeface="+mn-ea"/>
                <a:cs typeface="+mn-cs"/>
              </a:defRPr>
            </a:lvl1pPr>
            <a:lvl2pPr marL="457172" algn="l" defTabSz="914343" rtl="0" eaLnBrk="1" latinLnBrk="0" hangingPunct="1">
              <a:defRPr sz="1800" kern="1200">
                <a:solidFill>
                  <a:schemeClr val="lt1"/>
                </a:solidFill>
                <a:latin typeface="+mn-lt"/>
                <a:ea typeface="+mn-ea"/>
                <a:cs typeface="+mn-cs"/>
              </a:defRPr>
            </a:lvl2pPr>
            <a:lvl3pPr marL="914343" algn="l" defTabSz="914343" rtl="0" eaLnBrk="1" latinLnBrk="0" hangingPunct="1">
              <a:defRPr sz="1800" kern="1200">
                <a:solidFill>
                  <a:schemeClr val="lt1"/>
                </a:solidFill>
                <a:latin typeface="+mn-lt"/>
                <a:ea typeface="+mn-ea"/>
                <a:cs typeface="+mn-cs"/>
              </a:defRPr>
            </a:lvl3pPr>
            <a:lvl4pPr marL="1371515" algn="l" defTabSz="914343" rtl="0" eaLnBrk="1" latinLnBrk="0" hangingPunct="1">
              <a:defRPr sz="1800" kern="1200">
                <a:solidFill>
                  <a:schemeClr val="lt1"/>
                </a:solidFill>
                <a:latin typeface="+mn-lt"/>
                <a:ea typeface="+mn-ea"/>
                <a:cs typeface="+mn-cs"/>
              </a:defRPr>
            </a:lvl4pPr>
            <a:lvl5pPr marL="1828686" algn="l" defTabSz="914343" rtl="0" eaLnBrk="1" latinLnBrk="0" hangingPunct="1">
              <a:defRPr sz="1800" kern="1200">
                <a:solidFill>
                  <a:schemeClr val="lt1"/>
                </a:solidFill>
                <a:latin typeface="+mn-lt"/>
                <a:ea typeface="+mn-ea"/>
                <a:cs typeface="+mn-cs"/>
              </a:defRPr>
            </a:lvl5pPr>
            <a:lvl6pPr marL="2285857" algn="l" defTabSz="914343" rtl="0" eaLnBrk="1" latinLnBrk="0" hangingPunct="1">
              <a:defRPr sz="1800" kern="1200">
                <a:solidFill>
                  <a:schemeClr val="lt1"/>
                </a:solidFill>
                <a:latin typeface="+mn-lt"/>
                <a:ea typeface="+mn-ea"/>
                <a:cs typeface="+mn-cs"/>
              </a:defRPr>
            </a:lvl6pPr>
            <a:lvl7pPr marL="2743029" algn="l" defTabSz="914343" rtl="0" eaLnBrk="1" latinLnBrk="0" hangingPunct="1">
              <a:defRPr sz="1800" kern="1200">
                <a:solidFill>
                  <a:schemeClr val="lt1"/>
                </a:solidFill>
                <a:latin typeface="+mn-lt"/>
                <a:ea typeface="+mn-ea"/>
                <a:cs typeface="+mn-cs"/>
              </a:defRPr>
            </a:lvl7pPr>
            <a:lvl8pPr marL="3200200" algn="l" defTabSz="914343" rtl="0" eaLnBrk="1" latinLnBrk="0" hangingPunct="1">
              <a:defRPr sz="1800" kern="1200">
                <a:solidFill>
                  <a:schemeClr val="lt1"/>
                </a:solidFill>
                <a:latin typeface="+mn-lt"/>
                <a:ea typeface="+mn-ea"/>
                <a:cs typeface="+mn-cs"/>
              </a:defRPr>
            </a:lvl8pPr>
            <a:lvl9pPr marL="3657372" algn="l" defTabSz="914343" rtl="0" eaLnBrk="1" latinLnBrk="0" hangingPunct="1">
              <a:defRPr sz="1800" kern="1200">
                <a:solidFill>
                  <a:schemeClr val="lt1"/>
                </a:solidFill>
                <a:latin typeface="+mn-lt"/>
                <a:ea typeface="+mn-ea"/>
                <a:cs typeface="+mn-cs"/>
              </a:defRPr>
            </a:lvl9pPr>
          </a:lstStyle>
          <a:p>
            <a:pPr algn="ctr"/>
            <a:endParaRPr lang="fr-FR" dirty="0"/>
          </a:p>
        </p:txBody>
      </p:sp>
      <p:sp>
        <p:nvSpPr>
          <p:cNvPr id="17" name="Rectangle 16"/>
          <p:cNvSpPr/>
          <p:nvPr userDrawn="1"/>
        </p:nvSpPr>
        <p:spPr>
          <a:xfrm>
            <a:off x="-2838" y="8676456"/>
            <a:ext cx="5217152" cy="323165"/>
          </a:xfrm>
          <a:prstGeom prst="rect">
            <a:avLst/>
          </a:prstGeom>
        </p:spPr>
        <p:txBody>
          <a:bodyPr wrap="square">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just"/>
            <a:r>
              <a:rPr lang="en-CA" sz="500" noProof="0" dirty="0">
                <a:solidFill>
                  <a:schemeClr val="bg1">
                    <a:lumMod val="50000"/>
                  </a:schemeClr>
                </a:solidFill>
                <a:latin typeface="Segoe UI" panose="020B0502040204020203" pitchFamily="34" charset="0"/>
                <a:cs typeface="Segoe UI" panose="020B0502040204020203" pitchFamily="34" charset="0"/>
              </a:rPr>
              <a:t>© 2023 Guillemot Corporation S.A. All rights reserved. Hercules® is a registered trademark of Guillemot Corporation S.A. All other trademarks and brand names are hereby acknowledged and are the property of their respective owners. Images and illustrations not binding. Contents, designs and specifications are subject to change without notice and may vary from one country to another.</a:t>
            </a:r>
          </a:p>
        </p:txBody>
      </p:sp>
      <p:sp>
        <p:nvSpPr>
          <p:cNvPr id="18" name="ZoneTexte 23"/>
          <p:cNvSpPr txBox="1"/>
          <p:nvPr userDrawn="1"/>
        </p:nvSpPr>
        <p:spPr>
          <a:xfrm>
            <a:off x="5209621" y="8718735"/>
            <a:ext cx="1747771" cy="261610"/>
          </a:xfrm>
          <a:prstGeom prst="rect">
            <a:avLst/>
          </a:prstGeom>
          <a:noFill/>
        </p:spPr>
        <p:txBody>
          <a:bodyPr wrap="square" rtlCol="0">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ctr"/>
            <a:r>
              <a:rPr lang="en-CA" sz="1100" b="1" dirty="0">
                <a:latin typeface="Segoe UI" panose="020B0502040204020203" pitchFamily="34" charset="0"/>
                <a:cs typeface="Segoe UI" panose="020B0502040204020203" pitchFamily="34" charset="0"/>
              </a:rPr>
              <a:t>www.hercules.com</a:t>
            </a:r>
          </a:p>
        </p:txBody>
      </p:sp>
      <p:cxnSp>
        <p:nvCxnSpPr>
          <p:cNvPr id="20" name="Connecteur droit 19"/>
          <p:cNvCxnSpPr/>
          <p:nvPr userDrawn="1"/>
        </p:nvCxnSpPr>
        <p:spPr>
          <a:xfrm>
            <a:off x="5293678" y="8656896"/>
            <a:ext cx="0" cy="40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23">
            <a:extLst>
              <a:ext uri="{FF2B5EF4-FFF2-40B4-BE49-F238E27FC236}">
                <a16:creationId xmlns:a16="http://schemas.microsoft.com/office/drawing/2014/main" id="{FA3B91D1-B68B-229F-6976-8EF77F9985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86" y="13084"/>
            <a:ext cx="791534" cy="526350"/>
          </a:xfrm>
          <a:prstGeom prst="rect">
            <a:avLst/>
          </a:prstGeom>
        </p:spPr>
      </p:pic>
    </p:spTree>
    <p:extLst>
      <p:ext uri="{BB962C8B-B14F-4D97-AF65-F5344CB8AC3E}">
        <p14:creationId xmlns:p14="http://schemas.microsoft.com/office/powerpoint/2010/main" val="27378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wipe(down)">
                                      <p:cBhvr>
                                        <p:cTn id="12" dur="500"/>
                                        <p:tgtEl>
                                          <p:spTgt spid="84">
                                            <p:txEl>
                                              <p:pRg st="0" end="0"/>
                                            </p:txEl>
                                          </p:spTgt>
                                        </p:tgtEl>
                                      </p:cBhvr>
                                    </p:animEffect>
                                  </p:childTnLst>
                                </p:cTn>
                              </p:par>
                            </p:childTnLst>
                          </p:cTn>
                        </p:par>
                        <p:par>
                          <p:cTn id="13" fill="hold">
                            <p:stCondLst>
                              <p:cond delay="1000"/>
                            </p:stCondLst>
                            <p:childTnLst>
                              <p:par>
                                <p:cTn id="14" presetID="2" presetClass="entr" presetSubtype="4" accel="50000" decel="50000" fill="hold" grpId="0" nodeType="afterEffect" nodePh="1">
                                  <p:stCondLst>
                                    <p:cond delay="0"/>
                                  </p:stCondLst>
                                  <p:endCondLst>
                                    <p:cond evt="begin" delay="0">
                                      <p:tn val="14"/>
                                    </p:cond>
                                  </p:endCondLst>
                                  <p:childTnLst>
                                    <p:set>
                                      <p:cBhvr>
                                        <p:cTn id="15" dur="1" fill="hold">
                                          <p:stCondLst>
                                            <p:cond delay="0"/>
                                          </p:stCondLst>
                                        </p:cTn>
                                        <p:tgtEl>
                                          <p:spTgt spid="82">
                                            <p:txEl>
                                              <p:pRg st="0" end="0"/>
                                            </p:txEl>
                                          </p:spTgt>
                                        </p:tgtEl>
                                        <p:attrNameLst>
                                          <p:attrName>style.visibility</p:attrName>
                                        </p:attrNameLst>
                                      </p:cBhvr>
                                      <p:to>
                                        <p:strVal val="visible"/>
                                      </p:to>
                                    </p:set>
                                    <p:anim calcmode="lin" valueType="num">
                                      <p:cBhvr additive="base">
                                        <p:cTn id="16"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87">
                                            <p:txEl>
                                              <p:pRg st="0" end="0"/>
                                            </p:txEl>
                                          </p:spTgt>
                                        </p:tgtEl>
                                        <p:attrNameLst>
                                          <p:attrName>style.visibility</p:attrName>
                                        </p:attrNameLst>
                                      </p:cBhvr>
                                      <p:to>
                                        <p:strVal val="visible"/>
                                      </p:to>
                                    </p:set>
                                    <p:anim calcmode="lin" valueType="num">
                                      <p:cBhvr additive="base">
                                        <p:cTn id="2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4"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3-Pics">
    <p:spTree>
      <p:nvGrpSpPr>
        <p:cNvPr id="1" name=""/>
        <p:cNvGrpSpPr/>
        <p:nvPr/>
      </p:nvGrpSpPr>
      <p:grpSpPr>
        <a:xfrm>
          <a:off x="0" y="0"/>
          <a:ext cx="0" cy="0"/>
          <a:chOff x="0" y="0"/>
          <a:chExt cx="0" cy="0"/>
        </a:xfrm>
      </p:grpSpPr>
      <p:sp>
        <p:nvSpPr>
          <p:cNvPr id="23" name="Rectangle 22"/>
          <p:cNvSpPr/>
          <p:nvPr userDrawn="1"/>
        </p:nvSpPr>
        <p:spPr>
          <a:xfrm>
            <a:off x="-1" y="0"/>
            <a:ext cx="6852395" cy="5743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Picture Placeholder 7"/>
          <p:cNvSpPr>
            <a:spLocks noGrp="1"/>
          </p:cNvSpPr>
          <p:nvPr>
            <p:ph type="pic" sz="quarter" idx="10" hasCustomPrompt="1"/>
          </p:nvPr>
        </p:nvSpPr>
        <p:spPr>
          <a:xfrm>
            <a:off x="188641" y="2123729"/>
            <a:ext cx="1152127" cy="2520279"/>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82" name="Text Placeholder 3"/>
          <p:cNvSpPr>
            <a:spLocks noGrp="1"/>
          </p:cNvSpPr>
          <p:nvPr>
            <p:ph type="body" sz="half" idx="20"/>
          </p:nvPr>
        </p:nvSpPr>
        <p:spPr>
          <a:xfrm>
            <a:off x="2972034" y="7236296"/>
            <a:ext cx="3553309" cy="831600"/>
          </a:xfrm>
          <a:prstGeom prst="rect">
            <a:avLst/>
          </a:prstGeom>
        </p:spPr>
        <p:txBody>
          <a:bodyPr wrap="square" lIns="90000" tIns="46800" rIns="90000" bIns="46800" anchor="t" anchorCtr="0">
            <a:noAutofit/>
          </a:bodyPr>
          <a:lstStyle>
            <a:lvl1pPr marL="0" indent="0" algn="l">
              <a:buFont typeface="Arial" panose="020B0604020202020204" pitchFamily="34" charset="0"/>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4" name="Text Placeholder 3"/>
          <p:cNvSpPr>
            <a:spLocks noGrp="1"/>
          </p:cNvSpPr>
          <p:nvPr>
            <p:ph type="body" sz="half" idx="21"/>
          </p:nvPr>
        </p:nvSpPr>
        <p:spPr>
          <a:xfrm>
            <a:off x="2996952" y="8100392"/>
            <a:ext cx="3528392" cy="360040"/>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87" name="Text Placeholder 3"/>
          <p:cNvSpPr>
            <a:spLocks noGrp="1"/>
          </p:cNvSpPr>
          <p:nvPr>
            <p:ph type="body" sz="half" idx="24"/>
          </p:nvPr>
        </p:nvSpPr>
        <p:spPr>
          <a:xfrm>
            <a:off x="201600" y="1324800"/>
            <a:ext cx="2376264" cy="676800"/>
          </a:xfrm>
          <a:prstGeom prst="rect">
            <a:avLst/>
          </a:prstGeom>
        </p:spPr>
        <p:txBody>
          <a:bodyPr wrap="square" lIns="90000" tIns="46800" rIns="90000" bIns="46800" anchor="t" anchorCtr="0">
            <a:noAutofit/>
          </a:bodyPr>
          <a:lstStyle>
            <a:lvl1pPr marL="0" indent="0" algn="l">
              <a:buNone/>
              <a:defRPr sz="1000" b="1" baseline="0">
                <a:solidFill>
                  <a:schemeClr val="tx1"/>
                </a:solidFill>
                <a:latin typeface="Segoe UI" panose="020B0502040204020203" pitchFamily="34"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22" name="Text Placeholder 3"/>
          <p:cNvSpPr>
            <a:spLocks noGrp="1"/>
          </p:cNvSpPr>
          <p:nvPr>
            <p:ph type="body" sz="half" idx="2"/>
          </p:nvPr>
        </p:nvSpPr>
        <p:spPr>
          <a:xfrm>
            <a:off x="188640" y="4716016"/>
            <a:ext cx="2419935" cy="576064"/>
          </a:xfrm>
          <a:prstGeom prst="rect">
            <a:avLst/>
          </a:prstGeom>
        </p:spPr>
        <p:txBody>
          <a:bodyPr wrap="none" lIns="90000" tIns="46800" rIns="90000" bIns="46800" anchor="t" anchorCtr="0">
            <a:noAutofit/>
          </a:bodyPr>
          <a:lstStyle>
            <a:lvl1pPr marL="0" indent="0" algn="l">
              <a:buNone/>
              <a:defRPr sz="800" b="0" baseline="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endParaRPr lang="en-US" noProof="0" dirty="0"/>
          </a:p>
        </p:txBody>
      </p:sp>
      <p:sp>
        <p:nvSpPr>
          <p:cNvPr id="14" name="Picture Placeholder 7"/>
          <p:cNvSpPr>
            <a:spLocks noGrp="1"/>
          </p:cNvSpPr>
          <p:nvPr>
            <p:ph type="pic" sz="quarter" idx="25" hasCustomPrompt="1"/>
          </p:nvPr>
        </p:nvSpPr>
        <p:spPr>
          <a:xfrm>
            <a:off x="1412776" y="2123728"/>
            <a:ext cx="1152127" cy="2520279"/>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noProof="0" dirty="0"/>
              <a:t>Image Holder</a:t>
            </a:r>
          </a:p>
        </p:txBody>
      </p:sp>
      <p:sp>
        <p:nvSpPr>
          <p:cNvPr id="15" name="ZoneTexte 14"/>
          <p:cNvSpPr txBox="1"/>
          <p:nvPr userDrawn="1"/>
        </p:nvSpPr>
        <p:spPr>
          <a:xfrm>
            <a:off x="188640" y="161508"/>
            <a:ext cx="6477358" cy="307777"/>
          </a:xfrm>
          <a:prstGeom prst="rect">
            <a:avLst/>
          </a:prstGeom>
          <a:noFill/>
        </p:spPr>
        <p:txBody>
          <a:bodyPr wrap="square" rtlCol="0">
            <a:spAutoFit/>
          </a:bodyPr>
          <a:lstStyle/>
          <a:p>
            <a:pPr algn="r"/>
            <a:r>
              <a:rPr lang="en-US" sz="1400" b="1" noProof="0" dirty="0">
                <a:solidFill>
                  <a:schemeClr val="bg1"/>
                </a:solidFill>
                <a:latin typeface="Segoe UI" panose="020B0502040204020203" pitchFamily="34" charset="0"/>
                <a:ea typeface="Segoe UI"/>
                <a:cs typeface="Segoe UI" panose="020B0502040204020203" pitchFamily="34" charset="0"/>
              </a:rPr>
              <a:t>PRODUCT INFORMATION</a:t>
            </a:r>
          </a:p>
        </p:txBody>
      </p:sp>
      <p:pic>
        <p:nvPicPr>
          <p:cNvPr id="2" name="Image 23">
            <a:extLst>
              <a:ext uri="{FF2B5EF4-FFF2-40B4-BE49-F238E27FC236}">
                <a16:creationId xmlns:a16="http://schemas.microsoft.com/office/drawing/2014/main" id="{D0672227-A2CE-2095-00C9-A5FE6F859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86" y="13084"/>
            <a:ext cx="791534" cy="526350"/>
          </a:xfrm>
          <a:prstGeom prst="rect">
            <a:avLst/>
          </a:prstGeom>
        </p:spPr>
      </p:pic>
      <p:sp>
        <p:nvSpPr>
          <p:cNvPr id="3" name="Rectangle 2">
            <a:extLst>
              <a:ext uri="{FF2B5EF4-FFF2-40B4-BE49-F238E27FC236}">
                <a16:creationId xmlns:a16="http://schemas.microsoft.com/office/drawing/2014/main" id="{8209D425-2A12-6482-2C22-ECE57A5235DC}"/>
              </a:ext>
            </a:extLst>
          </p:cNvPr>
          <p:cNvSpPr/>
          <p:nvPr userDrawn="1"/>
        </p:nvSpPr>
        <p:spPr>
          <a:xfrm>
            <a:off x="9144" y="8593200"/>
            <a:ext cx="6832800" cy="556504"/>
          </a:xfrm>
          <a:prstGeom prst="rect">
            <a:avLst/>
          </a:prstGeom>
          <a:solidFill>
            <a:srgbClr val="F3F3F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43" rtl="0" eaLnBrk="1" latinLnBrk="0" hangingPunct="1">
              <a:defRPr sz="1800" kern="1200">
                <a:solidFill>
                  <a:schemeClr val="lt1"/>
                </a:solidFill>
                <a:latin typeface="+mn-lt"/>
                <a:ea typeface="+mn-ea"/>
                <a:cs typeface="+mn-cs"/>
              </a:defRPr>
            </a:lvl1pPr>
            <a:lvl2pPr marL="457172" algn="l" defTabSz="914343" rtl="0" eaLnBrk="1" latinLnBrk="0" hangingPunct="1">
              <a:defRPr sz="1800" kern="1200">
                <a:solidFill>
                  <a:schemeClr val="lt1"/>
                </a:solidFill>
                <a:latin typeface="+mn-lt"/>
                <a:ea typeface="+mn-ea"/>
                <a:cs typeface="+mn-cs"/>
              </a:defRPr>
            </a:lvl2pPr>
            <a:lvl3pPr marL="914343" algn="l" defTabSz="914343" rtl="0" eaLnBrk="1" latinLnBrk="0" hangingPunct="1">
              <a:defRPr sz="1800" kern="1200">
                <a:solidFill>
                  <a:schemeClr val="lt1"/>
                </a:solidFill>
                <a:latin typeface="+mn-lt"/>
                <a:ea typeface="+mn-ea"/>
                <a:cs typeface="+mn-cs"/>
              </a:defRPr>
            </a:lvl3pPr>
            <a:lvl4pPr marL="1371515" algn="l" defTabSz="914343" rtl="0" eaLnBrk="1" latinLnBrk="0" hangingPunct="1">
              <a:defRPr sz="1800" kern="1200">
                <a:solidFill>
                  <a:schemeClr val="lt1"/>
                </a:solidFill>
                <a:latin typeface="+mn-lt"/>
                <a:ea typeface="+mn-ea"/>
                <a:cs typeface="+mn-cs"/>
              </a:defRPr>
            </a:lvl4pPr>
            <a:lvl5pPr marL="1828686" algn="l" defTabSz="914343" rtl="0" eaLnBrk="1" latinLnBrk="0" hangingPunct="1">
              <a:defRPr sz="1800" kern="1200">
                <a:solidFill>
                  <a:schemeClr val="lt1"/>
                </a:solidFill>
                <a:latin typeface="+mn-lt"/>
                <a:ea typeface="+mn-ea"/>
                <a:cs typeface="+mn-cs"/>
              </a:defRPr>
            </a:lvl5pPr>
            <a:lvl6pPr marL="2285857" algn="l" defTabSz="914343" rtl="0" eaLnBrk="1" latinLnBrk="0" hangingPunct="1">
              <a:defRPr sz="1800" kern="1200">
                <a:solidFill>
                  <a:schemeClr val="lt1"/>
                </a:solidFill>
                <a:latin typeface="+mn-lt"/>
                <a:ea typeface="+mn-ea"/>
                <a:cs typeface="+mn-cs"/>
              </a:defRPr>
            </a:lvl6pPr>
            <a:lvl7pPr marL="2743029" algn="l" defTabSz="914343" rtl="0" eaLnBrk="1" latinLnBrk="0" hangingPunct="1">
              <a:defRPr sz="1800" kern="1200">
                <a:solidFill>
                  <a:schemeClr val="lt1"/>
                </a:solidFill>
                <a:latin typeface="+mn-lt"/>
                <a:ea typeface="+mn-ea"/>
                <a:cs typeface="+mn-cs"/>
              </a:defRPr>
            </a:lvl7pPr>
            <a:lvl8pPr marL="3200200" algn="l" defTabSz="914343" rtl="0" eaLnBrk="1" latinLnBrk="0" hangingPunct="1">
              <a:defRPr sz="1800" kern="1200">
                <a:solidFill>
                  <a:schemeClr val="lt1"/>
                </a:solidFill>
                <a:latin typeface="+mn-lt"/>
                <a:ea typeface="+mn-ea"/>
                <a:cs typeface="+mn-cs"/>
              </a:defRPr>
            </a:lvl8pPr>
            <a:lvl9pPr marL="3657372" algn="l" defTabSz="914343" rtl="0" eaLnBrk="1" latinLnBrk="0" hangingPunct="1">
              <a:defRPr sz="1800" kern="1200">
                <a:solidFill>
                  <a:schemeClr val="lt1"/>
                </a:solidFill>
                <a:latin typeface="+mn-lt"/>
                <a:ea typeface="+mn-ea"/>
                <a:cs typeface="+mn-cs"/>
              </a:defRPr>
            </a:lvl9pPr>
          </a:lstStyle>
          <a:p>
            <a:pPr algn="ctr"/>
            <a:endParaRPr lang="en-US" noProof="0" dirty="0"/>
          </a:p>
        </p:txBody>
      </p:sp>
      <p:sp>
        <p:nvSpPr>
          <p:cNvPr id="5" name="ZoneTexte 23">
            <a:extLst>
              <a:ext uri="{FF2B5EF4-FFF2-40B4-BE49-F238E27FC236}">
                <a16:creationId xmlns:a16="http://schemas.microsoft.com/office/drawing/2014/main" id="{8D4AA2B4-4231-A247-6C1A-F1C613B91D47}"/>
              </a:ext>
            </a:extLst>
          </p:cNvPr>
          <p:cNvSpPr txBox="1"/>
          <p:nvPr userDrawn="1"/>
        </p:nvSpPr>
        <p:spPr>
          <a:xfrm>
            <a:off x="5333185" y="8718735"/>
            <a:ext cx="1499616" cy="261610"/>
          </a:xfrm>
          <a:prstGeom prst="rect">
            <a:avLst/>
          </a:prstGeom>
          <a:noFill/>
        </p:spPr>
        <p:txBody>
          <a:bodyPr wrap="square" rtlCol="0">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ctr"/>
            <a:r>
              <a:rPr lang="en-US" sz="1100" b="1" noProof="0" dirty="0">
                <a:latin typeface="Segoe UI" panose="020B0502040204020203" pitchFamily="34" charset="0"/>
                <a:cs typeface="Segoe UI" panose="020B0502040204020203" pitchFamily="34" charset="0"/>
              </a:rPr>
              <a:t>www.hercules.com</a:t>
            </a:r>
          </a:p>
        </p:txBody>
      </p:sp>
      <p:cxnSp>
        <p:nvCxnSpPr>
          <p:cNvPr id="6" name="Connecteur droit 29">
            <a:extLst>
              <a:ext uri="{FF2B5EF4-FFF2-40B4-BE49-F238E27FC236}">
                <a16:creationId xmlns:a16="http://schemas.microsoft.com/office/drawing/2014/main" id="{08672363-E5AD-AA18-9941-65448E95A3C0}"/>
              </a:ext>
            </a:extLst>
          </p:cNvPr>
          <p:cNvCxnSpPr/>
          <p:nvPr userDrawn="1"/>
        </p:nvCxnSpPr>
        <p:spPr>
          <a:xfrm>
            <a:off x="5293678" y="8672400"/>
            <a:ext cx="0" cy="40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DD2D43A-15BB-A07F-AF04-2591DBE14927}"/>
              </a:ext>
            </a:extLst>
          </p:cNvPr>
          <p:cNvSpPr/>
          <p:nvPr userDrawn="1"/>
        </p:nvSpPr>
        <p:spPr>
          <a:xfrm>
            <a:off x="-2838" y="8676456"/>
            <a:ext cx="5217152" cy="323165"/>
          </a:xfrm>
          <a:prstGeom prst="rect">
            <a:avLst/>
          </a:prstGeom>
        </p:spPr>
        <p:txBody>
          <a:bodyPr wrap="square">
            <a:spAutoFit/>
          </a:bodyPr>
          <a:lst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a:lstStyle>
          <a:p>
            <a:pPr algn="just"/>
            <a:r>
              <a:rPr lang="en-US" sz="500" noProof="0" dirty="0">
                <a:solidFill>
                  <a:schemeClr val="bg1">
                    <a:lumMod val="50000"/>
                  </a:schemeClr>
                </a:solidFill>
                <a:latin typeface="Segoe UI" panose="020B0502040204020203" pitchFamily="34" charset="0"/>
                <a:cs typeface="Segoe UI" panose="020B0502040204020203" pitchFamily="34" charset="0"/>
              </a:rPr>
              <a:t>© 2026 Guillemot Corporation S.A. All rights reserved. Hercules® and DJUCED® are registered trademarks of Guillemot Corporation S.A. Serato® and Serato DJ Pro® are registered trademarks of Serato Audio Research, Ltd. All other trademarks and brand names are hereby acknowledged and are the property of their respective owners. Images, product names and features not binding. Contents, designs and specifications are subject to change without prior notice and may vary from one country to another.</a:t>
            </a:r>
          </a:p>
        </p:txBody>
      </p:sp>
    </p:spTree>
    <p:extLst>
      <p:ext uri="{BB962C8B-B14F-4D97-AF65-F5344CB8AC3E}">
        <p14:creationId xmlns:p14="http://schemas.microsoft.com/office/powerpoint/2010/main" val="7950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wipe(down)">
                                      <p:cBhvr>
                                        <p:cTn id="12" dur="500"/>
                                        <p:tgtEl>
                                          <p:spTgt spid="84">
                                            <p:txEl>
                                              <p:pRg st="0" end="0"/>
                                            </p:txEl>
                                          </p:spTgt>
                                        </p:tgtEl>
                                      </p:cBhvr>
                                    </p:animEffect>
                                  </p:childTnLst>
                                </p:cTn>
                              </p:par>
                            </p:childTnLst>
                          </p:cTn>
                        </p:par>
                        <p:par>
                          <p:cTn id="13" fill="hold">
                            <p:stCondLst>
                              <p:cond delay="1000"/>
                            </p:stCondLst>
                            <p:childTnLst>
                              <p:par>
                                <p:cTn id="14" presetID="2" presetClass="entr" presetSubtype="4" accel="50000" decel="50000" fill="hold" grpId="0" nodeType="afterEffect" nodePh="1">
                                  <p:stCondLst>
                                    <p:cond delay="0"/>
                                  </p:stCondLst>
                                  <p:endCondLst>
                                    <p:cond evt="begin" delay="0">
                                      <p:tn val="14"/>
                                    </p:cond>
                                  </p:endCondLst>
                                  <p:childTnLst>
                                    <p:set>
                                      <p:cBhvr>
                                        <p:cTn id="15" dur="1" fill="hold">
                                          <p:stCondLst>
                                            <p:cond delay="0"/>
                                          </p:stCondLst>
                                        </p:cTn>
                                        <p:tgtEl>
                                          <p:spTgt spid="82">
                                            <p:txEl>
                                              <p:pRg st="0" end="0"/>
                                            </p:txEl>
                                          </p:spTgt>
                                        </p:tgtEl>
                                        <p:attrNameLst>
                                          <p:attrName>style.visibility</p:attrName>
                                        </p:attrNameLst>
                                      </p:cBhvr>
                                      <p:to>
                                        <p:strVal val="visible"/>
                                      </p:to>
                                    </p:set>
                                    <p:anim calcmode="lin" valueType="num">
                                      <p:cBhvr additive="base">
                                        <p:cTn id="16"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87">
                                            <p:txEl>
                                              <p:pRg st="0" end="0"/>
                                            </p:txEl>
                                          </p:spTgt>
                                        </p:tgtEl>
                                        <p:attrNameLst>
                                          <p:attrName>style.visibility</p:attrName>
                                        </p:attrNameLst>
                                      </p:cBhvr>
                                      <p:to>
                                        <p:strVal val="visible"/>
                                      </p:to>
                                    </p:set>
                                    <p:anim calcmode="lin" valueType="num">
                                      <p:cBhvr additive="base">
                                        <p:cTn id="2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4"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1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endParaRPr lang="fr-BE" dirty="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29/04/2026</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34" tIns="45717" rIns="91434" bIns="45717"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342900" y="2133602"/>
            <a:ext cx="6172200" cy="6034617"/>
          </a:xfrm>
          <a:prstGeom prst="rect">
            <a:avLst/>
          </a:prstGeom>
        </p:spPr>
        <p:txBody>
          <a:bodyPr vert="horz" lIns="91434" tIns="45717" rIns="91434" bIns="4571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342900" y="8475135"/>
            <a:ext cx="1600200" cy="486833"/>
          </a:xfrm>
          <a:prstGeom prst="rect">
            <a:avLst/>
          </a:prstGeom>
        </p:spPr>
        <p:txBody>
          <a:bodyPr vert="horz" lIns="91434" tIns="45717" rIns="91434" bIns="45717" rtlCol="0" anchor="ctr"/>
          <a:lstStyle>
            <a:lvl1pPr algn="l">
              <a:defRPr sz="1200">
                <a:solidFill>
                  <a:schemeClr val="tx1">
                    <a:tint val="75000"/>
                  </a:schemeClr>
                </a:solidFill>
              </a:defRPr>
            </a:lvl1pPr>
          </a:lstStyle>
          <a:p>
            <a:fld id="{AA309A6D-C09C-4548-B29A-6CF363A7E532}" type="datetimeFigureOut">
              <a:rPr lang="fr-FR" smtClean="0"/>
              <a:t>29/04/2026</a:t>
            </a:fld>
            <a:endParaRPr lang="fr-BE" dirty="0"/>
          </a:p>
        </p:txBody>
      </p:sp>
      <p:sp>
        <p:nvSpPr>
          <p:cNvPr id="5" name="Espace réservé du pied de page 4"/>
          <p:cNvSpPr>
            <a:spLocks noGrp="1"/>
          </p:cNvSpPr>
          <p:nvPr>
            <p:ph type="ftr" sz="quarter" idx="3"/>
          </p:nvPr>
        </p:nvSpPr>
        <p:spPr>
          <a:xfrm>
            <a:off x="2343150" y="8475135"/>
            <a:ext cx="2171700" cy="486833"/>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4914900" y="8475135"/>
            <a:ext cx="1600200" cy="486833"/>
          </a:xfrm>
          <a:prstGeom prst="rect">
            <a:avLst/>
          </a:prstGeom>
        </p:spPr>
        <p:txBody>
          <a:bodyPr vert="horz" lIns="91434" tIns="45717" rIns="91434" bIns="45717" rtlCol="0" anchor="ctr"/>
          <a:lstStyle>
            <a:lvl1pPr algn="r">
              <a:defRPr sz="1200">
                <a:solidFill>
                  <a:schemeClr val="tx1">
                    <a:tint val="75000"/>
                  </a:schemeClr>
                </a:solidFill>
              </a:defRPr>
            </a:lvl1pPr>
          </a:lstStyle>
          <a:p>
            <a:fld id="{CF4668DC-857F-487D-BFFA-8C0CA5037977}" type="slidenum">
              <a:rPr lang="fr-BE" smtClean="0"/>
              <a:t>‹#›</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343"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9" indent="-228586" algn="l" defTabSz="9143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01"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1"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16.xml"/><Relationship Id="rId6" Type="http://schemas.openxmlformats.org/officeDocument/2006/relationships/image" Target="../media/image6.sv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hyperlink" Target="https://www.djuced.com/downloaddjuced/" TargetMode="Externa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hyperlink" Target="https://serato.com/dj/pro/downloads?systemrequirements" TargetMode="External"/><Relationship Id="rId16" Type="http://schemas.openxmlformats.org/officeDocument/2006/relationships/image" Target="../media/image22.sv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21.png"/><Relationship Id="rId10" Type="http://schemas.openxmlformats.org/officeDocument/2006/relationships/image" Target="../media/image17.svg"/><Relationship Id="rId4" Type="http://schemas.openxmlformats.org/officeDocument/2006/relationships/image" Target="../media/image3.svg"/><Relationship Id="rId9" Type="http://schemas.openxmlformats.org/officeDocument/2006/relationships/image" Target="../media/image16.sv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17"/>
          </p:nvPr>
        </p:nvSpPr>
        <p:spPr>
          <a:xfrm>
            <a:off x="3445024" y="6140336"/>
            <a:ext cx="3346458" cy="2406066"/>
          </a:xfrm>
        </p:spPr>
        <p:txBody>
          <a:bodyPr/>
          <a:lstStyle/>
          <a:p>
            <a:r>
              <a:rPr lang="en-US" sz="700" dirty="0"/>
              <a:t>                  </a:t>
            </a:r>
          </a:p>
          <a:p>
            <a:endParaRPr lang="en-US" sz="700" dirty="0"/>
          </a:p>
          <a:p>
            <a:r>
              <a:rPr lang="en-US" sz="650" b="1" dirty="0"/>
              <a:t>Serato DJ Pro </a:t>
            </a:r>
            <a:r>
              <a:rPr lang="en-US" sz="650" dirty="0"/>
              <a:t>— the most highly-renowned DJ software — is the benchmark for hip-hop and urban music performers.</a:t>
            </a:r>
            <a:br>
              <a:rPr lang="en-US" sz="650" dirty="0"/>
            </a:br>
            <a:r>
              <a:rPr lang="en-US" sz="650" dirty="0"/>
              <a:t>For scratchers already using Serato DJ Pro in </a:t>
            </a:r>
            <a:r>
              <a:rPr lang="en-US" sz="650" b="1" dirty="0"/>
              <a:t>DVS</a:t>
            </a:r>
            <a:r>
              <a:rPr lang="en-US" sz="650" dirty="0"/>
              <a:t>, </a:t>
            </a:r>
            <a:r>
              <a:rPr lang="en-US" sz="650" b="1" dirty="0"/>
              <a:t>DJControl T10</a:t>
            </a:r>
            <a:r>
              <a:rPr lang="en-US" sz="650" dirty="0"/>
              <a:t> lets you switch to the controller without changing your software or music library.</a:t>
            </a:r>
            <a:br>
              <a:rPr lang="en-US" sz="650" dirty="0"/>
            </a:br>
            <a:r>
              <a:rPr lang="en-US" sz="650" b="1" dirty="0"/>
              <a:t>Serato DJ Pro</a:t>
            </a:r>
            <a:r>
              <a:rPr lang="en-US" sz="650" dirty="0"/>
              <a:t> is fully customizable, adapting to each DJ’s settings and style.</a:t>
            </a:r>
          </a:p>
          <a:p>
            <a:r>
              <a:rPr lang="en-US" sz="650" b="1" dirty="0" err="1"/>
              <a:t>Pitch’n</a:t>
            </a:r>
            <a:r>
              <a:rPr lang="en-US" sz="650" b="1" dirty="0"/>
              <a:t> Time </a:t>
            </a:r>
            <a:r>
              <a:rPr lang="en-US" sz="650" dirty="0"/>
              <a:t>expansion included.</a:t>
            </a:r>
          </a:p>
          <a:p>
            <a:endParaRPr lang="en-US" sz="700" noProof="0" dirty="0"/>
          </a:p>
          <a:p>
            <a:endParaRPr lang="en-US" sz="700" noProof="0" dirty="0"/>
          </a:p>
          <a:p>
            <a:endParaRPr lang="en-US" sz="700" noProof="0" dirty="0"/>
          </a:p>
          <a:p>
            <a:r>
              <a:rPr lang="en-US" sz="650" b="1" dirty="0"/>
              <a:t>Powerful, intuitive and full-featured</a:t>
            </a:r>
            <a:r>
              <a:rPr lang="en-US" sz="650" dirty="0"/>
              <a:t>, </a:t>
            </a:r>
            <a:r>
              <a:rPr lang="en-US" sz="650" b="1" dirty="0"/>
              <a:t>DJUCED</a:t>
            </a:r>
            <a:r>
              <a:rPr lang="en-US" sz="650" b="1" baseline="30000" dirty="0"/>
              <a:t>®</a:t>
            </a:r>
            <a:r>
              <a:rPr lang="en-US" sz="650" b="1" dirty="0"/>
              <a:t> PRO</a:t>
            </a:r>
            <a:r>
              <a:rPr lang="en-US" sz="650" dirty="0"/>
              <a:t> is the most advanced version of the Hercules DJ software, designed to help you put on pro-level performances.</a:t>
            </a:r>
            <a:br>
              <a:rPr lang="en-US" sz="650" dirty="0"/>
            </a:br>
            <a:r>
              <a:rPr lang="en-US" sz="650" dirty="0"/>
              <a:t>It lets you </a:t>
            </a:r>
            <a:r>
              <a:rPr lang="en-US" sz="650" b="1" dirty="0"/>
              <a:t>record your DJ sets</a:t>
            </a:r>
            <a:r>
              <a:rPr lang="en-US" sz="650" dirty="0"/>
              <a:t> (excluding streaming), </a:t>
            </a:r>
            <a:r>
              <a:rPr lang="en-US" sz="650" b="1" dirty="0"/>
              <a:t>customize the controller mapping</a:t>
            </a:r>
            <a:r>
              <a:rPr lang="en-US" sz="650" dirty="0"/>
              <a:t> and </a:t>
            </a:r>
            <a:r>
              <a:rPr lang="en-US" sz="650" b="1" dirty="0"/>
              <a:t>visually enhance your music with video loops.</a:t>
            </a:r>
            <a:endParaRPr lang="en-US" sz="650" dirty="0"/>
          </a:p>
          <a:p>
            <a:endParaRPr lang="en-US" sz="650" dirty="0"/>
          </a:p>
          <a:p>
            <a:endParaRPr lang="en-US" sz="650" dirty="0"/>
          </a:p>
          <a:p>
            <a:r>
              <a:rPr lang="en-US" sz="650" b="1" dirty="0"/>
              <a:t>Compatible streaming services:</a:t>
            </a:r>
            <a:r>
              <a:rPr lang="en-US" sz="650" dirty="0"/>
              <a:t> Apple Music </a:t>
            </a:r>
            <a:r>
              <a:rPr lang="en-US" sz="650" i="1" dirty="0"/>
              <a:t>(via Serato DJ)</a:t>
            </a:r>
            <a:r>
              <a:rPr lang="en-US" sz="650" dirty="0"/>
              <a:t>, Beatport, Beatsource, SoundCloud, Spotify </a:t>
            </a:r>
            <a:r>
              <a:rPr lang="en-US" sz="650" i="1" dirty="0"/>
              <a:t>(via Serato DJ)</a:t>
            </a:r>
            <a:r>
              <a:rPr lang="en-US" sz="650" dirty="0"/>
              <a:t> and TIDAL.</a:t>
            </a:r>
          </a:p>
        </p:txBody>
      </p:sp>
      <p:sp>
        <p:nvSpPr>
          <p:cNvPr id="4" name="Espace réservé du texte 3"/>
          <p:cNvSpPr>
            <a:spLocks noGrp="1"/>
          </p:cNvSpPr>
          <p:nvPr>
            <p:ph type="body" sz="half" idx="16"/>
          </p:nvPr>
        </p:nvSpPr>
        <p:spPr>
          <a:xfrm>
            <a:off x="53140" y="6119905"/>
            <a:ext cx="3096344" cy="244800"/>
          </a:xfrm>
        </p:spPr>
        <p:txBody>
          <a:bodyPr/>
          <a:lstStyle/>
          <a:p>
            <a:r>
              <a:rPr lang="en-US" b="1" noProof="0" dirty="0"/>
              <a:t>KEY FEATURES</a:t>
            </a:r>
          </a:p>
        </p:txBody>
      </p:sp>
      <p:sp>
        <p:nvSpPr>
          <p:cNvPr id="6" name="Espace réservé du texte 5"/>
          <p:cNvSpPr>
            <a:spLocks noGrp="1"/>
          </p:cNvSpPr>
          <p:nvPr>
            <p:ph type="body" sz="half" idx="20"/>
          </p:nvPr>
        </p:nvSpPr>
        <p:spPr>
          <a:xfrm>
            <a:off x="53140" y="6364761"/>
            <a:ext cx="3391884" cy="2181641"/>
          </a:xfrm>
        </p:spPr>
        <p:txBody>
          <a:bodyPr/>
          <a:lstStyle/>
          <a:p>
            <a:r>
              <a:rPr lang="en-US" sz="700" b="1" dirty="0"/>
              <a:t>YOUR WAY, WITH NO COMPROMISES</a:t>
            </a:r>
          </a:p>
          <a:p>
            <a:pPr marL="87313" indent="-87313">
              <a:buFont typeface="Arial" panose="020B0604020202020204" pitchFamily="34" charset="0"/>
              <a:buChar char="•"/>
            </a:pPr>
            <a:r>
              <a:rPr lang="en-US" sz="600" b="1" dirty="0"/>
              <a:t>2 large 10” vinyl discs, plus Dr. Suzuki felt slipmats and Dr. Suzuki slipsheets:</a:t>
            </a:r>
            <a:r>
              <a:rPr lang="en-US" sz="600" dirty="0"/>
              <a:t> an authentic feel, just like on real turntables.</a:t>
            </a:r>
          </a:p>
          <a:p>
            <a:pPr marL="87313" indent="-87313">
              <a:buFont typeface="Arial" panose="020B0604020202020204" pitchFamily="34" charset="0"/>
              <a:buChar char="•"/>
            </a:pPr>
            <a:r>
              <a:rPr lang="en-US" sz="600" b="1" dirty="0"/>
              <a:t>InduXfader contactless crossfader:</a:t>
            </a:r>
            <a:r>
              <a:rPr lang="en-US" sz="600" dirty="0"/>
              <a:t> precise cuts, light touch, adjustable.</a:t>
            </a:r>
          </a:p>
          <a:p>
            <a:pPr marL="87313" indent="-87313">
              <a:buFont typeface="Arial" panose="020B0604020202020204" pitchFamily="34" charset="0"/>
              <a:buChar char="•"/>
            </a:pPr>
            <a:r>
              <a:rPr lang="en-US" sz="600" b="1" dirty="0"/>
              <a:t>Adjustable non-slip feet:</a:t>
            </a:r>
            <a:r>
              <a:rPr lang="en-US" sz="600" dirty="0"/>
              <a:t> choose your preferred height by extending them or leaving them folded in.</a:t>
            </a:r>
          </a:p>
          <a:p>
            <a:pPr marL="87313" indent="-87313">
              <a:buFont typeface="Arial" panose="020B0604020202020204" pitchFamily="34" charset="0"/>
              <a:buChar char="•"/>
            </a:pPr>
            <a:r>
              <a:rPr lang="en-US" sz="600" b="1" dirty="0"/>
              <a:t>Set up in just two minutes:</a:t>
            </a:r>
            <a:r>
              <a:rPr lang="en-US" sz="600" dirty="0"/>
              <a:t> connect the USB cable to your computer, plug in the power supply, connect speakers or headphones, start up the DJ software, and you're ready to mix.</a:t>
            </a:r>
          </a:p>
          <a:p>
            <a:pPr marL="87313" indent="-87313">
              <a:buFont typeface="Arial" panose="020B0604020202020204" pitchFamily="34" charset="0"/>
              <a:buChar char="•"/>
            </a:pPr>
            <a:r>
              <a:rPr lang="en-US" sz="600" b="1" dirty="0"/>
              <a:t>Dual USB-C inputs</a:t>
            </a:r>
            <a:r>
              <a:rPr lang="en-US" sz="600" dirty="0"/>
              <a:t> for switching between DJs and back-to-back sets.</a:t>
            </a:r>
          </a:p>
          <a:p>
            <a:pPr>
              <a:spcBef>
                <a:spcPts val="600"/>
              </a:spcBef>
            </a:pPr>
            <a:r>
              <a:rPr lang="en-US" sz="700" b="1" dirty="0"/>
              <a:t>YOUR TECHNIQUE, YOUR SOUND</a:t>
            </a:r>
          </a:p>
          <a:p>
            <a:pPr marL="87313" indent="-87313">
              <a:buFont typeface="Arial" panose="020B0604020202020204" pitchFamily="34" charset="0"/>
              <a:buChar char="•"/>
            </a:pPr>
            <a:r>
              <a:rPr lang="en-US" sz="600" dirty="0"/>
              <a:t>Show off your DJing skills with the </a:t>
            </a:r>
            <a:r>
              <a:rPr lang="en-US" sz="600" b="1" dirty="0"/>
              <a:t>large motorized platters.</a:t>
            </a:r>
          </a:p>
          <a:p>
            <a:pPr marL="87313" indent="-87313">
              <a:buFont typeface="Arial" panose="020B0604020202020204" pitchFamily="34" charset="0"/>
              <a:buChar char="•"/>
            </a:pPr>
            <a:r>
              <a:rPr lang="en-US" sz="600" dirty="0"/>
              <a:t>Mix quickly with tons of amazing possibilities thanks to </a:t>
            </a:r>
            <a:r>
              <a:rPr lang="en-US" sz="600" b="1" dirty="0"/>
              <a:t>large RGB pads in the center.</a:t>
            </a:r>
          </a:p>
          <a:p>
            <a:pPr marL="87313" indent="-87313">
              <a:buFont typeface="Arial" panose="020B0604020202020204" pitchFamily="34" charset="0"/>
              <a:buChar char="•"/>
            </a:pPr>
            <a:r>
              <a:rPr lang="en-US" sz="600" dirty="0"/>
              <a:t>Instantly start and stop effects using the </a:t>
            </a:r>
            <a:r>
              <a:rPr lang="en-US" sz="600" b="1" dirty="0"/>
              <a:t>FX paddles.</a:t>
            </a:r>
            <a:endParaRPr lang="en-US" sz="600" dirty="0"/>
          </a:p>
          <a:p>
            <a:pPr>
              <a:spcBef>
                <a:spcPts val="600"/>
              </a:spcBef>
            </a:pPr>
            <a:r>
              <a:rPr lang="en-US" sz="700" b="1" dirty="0"/>
              <a:t>TAKE YOUR MUSIC TO THE NEXT LEVEL</a:t>
            </a:r>
          </a:p>
          <a:p>
            <a:pPr marL="87313" indent="-87313">
              <a:buFont typeface="Arial" panose="020B0604020202020204" pitchFamily="34" charset="0"/>
              <a:buChar char="•"/>
            </a:pPr>
            <a:r>
              <a:rPr lang="en-US" sz="600" b="1" dirty="0"/>
              <a:t>Isolate instruments with stems,</a:t>
            </a:r>
            <a:r>
              <a:rPr lang="en-US" sz="600" dirty="0"/>
              <a:t> accessible via dedicated buttons.</a:t>
            </a:r>
          </a:p>
          <a:p>
            <a:pPr marL="87313" indent="-87313">
              <a:buFont typeface="Arial" panose="020B0604020202020204" pitchFamily="34" charset="0"/>
              <a:buChar char="•"/>
            </a:pPr>
            <a:r>
              <a:rPr lang="en-US" sz="600" b="1" dirty="0"/>
              <a:t>Instantly resume your audio from the right spot after scratching,</a:t>
            </a:r>
            <a:r>
              <a:rPr lang="en-US" sz="600" dirty="0"/>
              <a:t> by enabling Slip mode.</a:t>
            </a:r>
          </a:p>
          <a:p>
            <a:pPr marL="87313" indent="-87313">
              <a:buFont typeface="Arial" panose="020B0604020202020204" pitchFamily="34" charset="0"/>
              <a:buChar char="•"/>
            </a:pPr>
            <a:r>
              <a:rPr lang="en-US" sz="600" dirty="0"/>
              <a:t>Precisely control the </a:t>
            </a:r>
            <a:r>
              <a:rPr lang="en-US" sz="600" b="1" dirty="0"/>
              <a:t>effects, FX channels and sampler.</a:t>
            </a:r>
          </a:p>
        </p:txBody>
      </p:sp>
      <p:pic>
        <p:nvPicPr>
          <p:cNvPr id="2" name="Image 1">
            <a:extLst>
              <a:ext uri="{FF2B5EF4-FFF2-40B4-BE49-F238E27FC236}">
                <a16:creationId xmlns:a16="http://schemas.microsoft.com/office/drawing/2014/main" id="{01082393-22A3-7FFB-F039-893A4528FAA7}"/>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3502442" y="6120690"/>
            <a:ext cx="1267340" cy="288032"/>
          </a:xfrm>
          <a:prstGeom prst="rect">
            <a:avLst/>
          </a:prstGeom>
        </p:spPr>
      </p:pic>
      <p:pic>
        <p:nvPicPr>
          <p:cNvPr id="15" name="Graphique 14">
            <a:extLst>
              <a:ext uri="{FF2B5EF4-FFF2-40B4-BE49-F238E27FC236}">
                <a16:creationId xmlns:a16="http://schemas.microsoft.com/office/drawing/2014/main" id="{91E5618E-1527-5548-10EB-208BA203774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282658" y="792907"/>
            <a:ext cx="2292684" cy="466725"/>
          </a:xfrm>
          <a:prstGeom prst="rect">
            <a:avLst/>
          </a:prstGeom>
        </p:spPr>
      </p:pic>
      <p:pic>
        <p:nvPicPr>
          <p:cNvPr id="7" name="Image 6">
            <a:extLst>
              <a:ext uri="{FF2B5EF4-FFF2-40B4-BE49-F238E27FC236}">
                <a16:creationId xmlns:a16="http://schemas.microsoft.com/office/drawing/2014/main" id="{A403A4A3-48F2-2450-093B-5A43B1F5F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016" y="7234655"/>
            <a:ext cx="885491" cy="161938"/>
          </a:xfrm>
          <a:prstGeom prst="rect">
            <a:avLst/>
          </a:prstGeom>
        </p:spPr>
      </p:pic>
      <p:sp>
        <p:nvSpPr>
          <p:cNvPr id="8" name="Espace réservé du texte 7">
            <a:extLst>
              <a:ext uri="{FF2B5EF4-FFF2-40B4-BE49-F238E27FC236}">
                <a16:creationId xmlns:a16="http://schemas.microsoft.com/office/drawing/2014/main" id="{9FC4217F-3094-84C5-29B3-A3F054F97F91}"/>
              </a:ext>
            </a:extLst>
          </p:cNvPr>
          <p:cNvSpPr>
            <a:spLocks noGrp="1"/>
          </p:cNvSpPr>
          <p:nvPr>
            <p:ph type="body" sz="half" idx="2"/>
          </p:nvPr>
        </p:nvSpPr>
        <p:spPr>
          <a:xfrm>
            <a:off x="2482927" y="4136184"/>
            <a:ext cx="4339035" cy="1825757"/>
          </a:xfrm>
        </p:spPr>
        <p:txBody>
          <a:bodyPr wrap="square">
            <a:spAutoFit/>
          </a:bodyPr>
          <a:lstStyle/>
          <a:p>
            <a:r>
              <a:rPr lang="en-US" sz="1050" b="1" dirty="0"/>
              <a:t>Motorized DJ performance controller with 10” vinyl discs</a:t>
            </a:r>
          </a:p>
          <a:p>
            <a:pPr marL="87313" indent="-87313">
              <a:buFont typeface="Arial" panose="020B0604020202020204" pitchFamily="34" charset="0"/>
              <a:buChar char="•"/>
            </a:pPr>
            <a:r>
              <a:rPr lang="en-US" sz="1000" dirty="0"/>
              <a:t>Experience </a:t>
            </a:r>
            <a:r>
              <a:rPr lang="en-US" sz="1000" b="1" dirty="0"/>
              <a:t>the same movements as on vinyl turntables,</a:t>
            </a:r>
            <a:r>
              <a:rPr lang="en-US" sz="1000" dirty="0"/>
              <a:t> using real 10” discs.</a:t>
            </a:r>
          </a:p>
          <a:p>
            <a:pPr marL="87313" indent="-87313">
              <a:buFont typeface="Arial" panose="020B0604020202020204" pitchFamily="34" charset="0"/>
              <a:buChar char="•"/>
            </a:pPr>
            <a:r>
              <a:rPr lang="en-US" sz="1000" b="1" dirty="0"/>
              <a:t>Mixer area designed for battles</a:t>
            </a:r>
            <a:r>
              <a:rPr lang="en-US" sz="1000" dirty="0"/>
              <a:t>, with optimized ergonomics.</a:t>
            </a:r>
          </a:p>
          <a:p>
            <a:pPr marL="87313" indent="-87313">
              <a:buFont typeface="Arial" panose="020B0604020202020204" pitchFamily="34" charset="0"/>
              <a:buChar char="•"/>
            </a:pPr>
            <a:r>
              <a:rPr lang="en-US" sz="1000" b="1" dirty="0"/>
              <a:t>InduXfader:</a:t>
            </a:r>
            <a:r>
              <a:rPr lang="en-US" sz="1000" dirty="0"/>
              <a:t> the contactless Hercules crossfader for smooth sliding and clean cuts.</a:t>
            </a:r>
          </a:p>
          <a:p>
            <a:pPr marL="87313" indent="-87313">
              <a:buFont typeface="Arial" panose="020B0604020202020204" pitchFamily="34" charset="0"/>
              <a:buChar char="•"/>
            </a:pPr>
            <a:r>
              <a:rPr lang="en-US" sz="1000" b="1" dirty="0"/>
              <a:t>Easy to transport</a:t>
            </a:r>
            <a:r>
              <a:rPr lang="en-US" sz="1000" dirty="0"/>
              <a:t>, so you can play anywhere: weight &lt; 17.6 lb / 8 kg, with retractable feet.</a:t>
            </a:r>
          </a:p>
          <a:p>
            <a:pPr marL="87313" indent="-87313">
              <a:buFont typeface="Arial" panose="020B0604020202020204" pitchFamily="34" charset="0"/>
              <a:buChar char="•"/>
            </a:pPr>
            <a:r>
              <a:rPr lang="en-US" sz="1000" dirty="0"/>
              <a:t>Isolate instruments or vocals using </a:t>
            </a:r>
            <a:r>
              <a:rPr lang="en-US" sz="1000" b="1" dirty="0"/>
              <a:t>stems</a:t>
            </a:r>
            <a:r>
              <a:rPr lang="en-US" sz="1000" dirty="0"/>
              <a:t>, via dedicated buttons.</a:t>
            </a:r>
          </a:p>
          <a:p>
            <a:pPr marL="87313" indent="-87313">
              <a:buFont typeface="Arial" panose="020B0604020202020204" pitchFamily="34" charset="0"/>
              <a:buChar char="•"/>
            </a:pPr>
            <a:r>
              <a:rPr lang="en-US" sz="1000" b="1" dirty="0"/>
              <a:t>Serato DJ Pro and DJUCED</a:t>
            </a:r>
            <a:r>
              <a:rPr lang="en-US" sz="1000" b="1" baseline="30000" dirty="0"/>
              <a:t>®</a:t>
            </a:r>
            <a:r>
              <a:rPr lang="en-US" sz="1000" b="1" dirty="0"/>
              <a:t> PRO included.</a:t>
            </a:r>
          </a:p>
        </p:txBody>
      </p:sp>
      <p:pic>
        <p:nvPicPr>
          <p:cNvPr id="19" name="Picture 18">
            <a:extLst>
              <a:ext uri="{FF2B5EF4-FFF2-40B4-BE49-F238E27FC236}">
                <a16:creationId xmlns:a16="http://schemas.microsoft.com/office/drawing/2014/main" id="{B4F22716-169D-A57A-D5CA-393ACD9D27DF}"/>
              </a:ext>
            </a:extLst>
          </p:cNvPr>
          <p:cNvPicPr>
            <a:picLocks noChangeAspect="1"/>
          </p:cNvPicPr>
          <p:nvPr/>
        </p:nvPicPr>
        <p:blipFill>
          <a:blip r:embed="rId5" cstate="print">
            <a:extLst>
              <a:ext uri="{28A0092B-C50C-407E-A947-70E740481C1C}">
                <a14:useLocalDpi xmlns:a14="http://schemas.microsoft.com/office/drawing/2010/main" val="0"/>
              </a:ext>
            </a:extLst>
          </a:blip>
          <a:srcRect t="15968" b="15968"/>
          <a:stretch>
            <a:fillRect/>
          </a:stretch>
        </p:blipFill>
        <p:spPr>
          <a:xfrm>
            <a:off x="382352" y="1302173"/>
            <a:ext cx="6093296" cy="2431191"/>
          </a:xfrm>
          <a:prstGeom prst="rect">
            <a:avLst/>
          </a:prstGeom>
        </p:spPr>
      </p:pic>
      <p:pic>
        <p:nvPicPr>
          <p:cNvPr id="11" name="Graphic 10">
            <a:extLst>
              <a:ext uri="{FF2B5EF4-FFF2-40B4-BE49-F238E27FC236}">
                <a16:creationId xmlns:a16="http://schemas.microsoft.com/office/drawing/2014/main" id="{B66569AC-D7A1-7345-94C4-89A2A69C8A8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6672" y="4139952"/>
            <a:ext cx="1627408" cy="1841764"/>
          </a:xfrm>
          <a:prstGeom prst="rect">
            <a:avLst/>
          </a:prstGeom>
        </p:spPr>
      </p:pic>
      <p:pic>
        <p:nvPicPr>
          <p:cNvPr id="5" name="Graphique 15">
            <a:extLst>
              <a:ext uri="{FF2B5EF4-FFF2-40B4-BE49-F238E27FC236}">
                <a16:creationId xmlns:a16="http://schemas.microsoft.com/office/drawing/2014/main" id="{063644C0-C6FB-EF95-1C99-B3B02C6EA99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69782" y="6948264"/>
            <a:ext cx="635680" cy="173691"/>
          </a:xfrm>
          <a:prstGeom prst="rect">
            <a:avLst/>
          </a:prstGeom>
        </p:spPr>
      </p:pic>
    </p:spTree>
    <p:extLst>
      <p:ext uri="{BB962C8B-B14F-4D97-AF65-F5344CB8AC3E}">
        <p14:creationId xmlns:p14="http://schemas.microsoft.com/office/powerpoint/2010/main" val="158551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p:cNvGraphicFramePr>
            <a:graphicFrameLocks noGrp="1"/>
          </p:cNvGraphicFramePr>
          <p:nvPr>
            <p:extLst>
              <p:ext uri="{D42A27DB-BD31-4B8C-83A1-F6EECF244321}">
                <p14:modId xmlns:p14="http://schemas.microsoft.com/office/powerpoint/2010/main" val="3446214589"/>
              </p:ext>
            </p:extLst>
          </p:nvPr>
        </p:nvGraphicFramePr>
        <p:xfrm>
          <a:off x="2713184" y="2922552"/>
          <a:ext cx="3815250" cy="4961817"/>
        </p:xfrm>
        <a:graphic>
          <a:graphicData uri="http://schemas.openxmlformats.org/drawingml/2006/table">
            <a:tbl>
              <a:tblPr firstRow="1" bandRow="1">
                <a:tableStyleId>{5C22544A-7EE6-4342-B048-85BDC9FD1C3A}</a:tableStyleId>
              </a:tblPr>
              <a:tblGrid>
                <a:gridCol w="1127233">
                  <a:extLst>
                    <a:ext uri="{9D8B030D-6E8A-4147-A177-3AD203B41FA5}">
                      <a16:colId xmlns:a16="http://schemas.microsoft.com/office/drawing/2014/main" val="20000"/>
                    </a:ext>
                  </a:extLst>
                </a:gridCol>
                <a:gridCol w="2688017">
                  <a:extLst>
                    <a:ext uri="{9D8B030D-6E8A-4147-A177-3AD203B41FA5}">
                      <a16:colId xmlns:a16="http://schemas.microsoft.com/office/drawing/2014/main" val="20001"/>
                    </a:ext>
                  </a:extLst>
                </a:gridCol>
              </a:tblGrid>
              <a:tr h="408429">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en-US" sz="1000" b="0" u="none" noProof="0" dirty="0">
                        <a:solidFill>
                          <a:schemeClr val="tx1"/>
                        </a:solidFill>
                        <a:latin typeface="Segoe UI" panose="020B0502040204020203" pitchFamily="34" charset="0"/>
                        <a:ea typeface="Verdana" panose="020B0604030504040204" pitchFamily="34" charset="0"/>
                        <a:cs typeface="Segoe UI" panose="020B0502040204020203" pitchFamily="34" charset="0"/>
                      </a:endParaRPr>
                    </a:p>
                  </a:txBody>
                  <a:tcPr anchor="ctr">
                    <a:solidFill>
                      <a:srgbClr val="0DFFBC"/>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1000" u="none" noProof="0" dirty="0">
                          <a:solidFill>
                            <a:schemeClr val="tx1"/>
                          </a:solidFill>
                          <a:latin typeface="Segoe UI" panose="020B0502040204020203" pitchFamily="34" charset="0"/>
                          <a:ea typeface="Segoe UI"/>
                          <a:cs typeface="Segoe UI" panose="020B0502040204020203" pitchFamily="34" charset="0"/>
                        </a:rPr>
                        <a:t>TECHNICAL FEATURES</a:t>
                      </a:r>
                    </a:p>
                  </a:txBody>
                  <a:tcPr anchor="ctr">
                    <a:solidFill>
                      <a:srgbClr val="0DFFBC"/>
                    </a:solidFill>
                  </a:tcPr>
                </a:tc>
                <a:extLst>
                  <a:ext uri="{0D108BD9-81ED-4DB2-BD59-A6C34878D82A}">
                    <a16:rowId xmlns:a16="http://schemas.microsoft.com/office/drawing/2014/main" val="10000"/>
                  </a:ext>
                </a:extLst>
              </a:tr>
              <a:tr h="708896">
                <a:tc rowSpan="2">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noProof="0" dirty="0">
                          <a:solidFill>
                            <a:schemeClr val="tx1"/>
                          </a:solidFill>
                          <a:latin typeface="Segoe UI" panose="020B0502040204020203" pitchFamily="34" charset="0"/>
                          <a:ea typeface="Segoe UI"/>
                          <a:cs typeface="Segoe UI" panose="020B0502040204020203" pitchFamily="34" charset="0"/>
                        </a:rPr>
                        <a:t>TECHNOLOGY</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0" noProof="0" dirty="0">
                          <a:solidFill>
                            <a:schemeClr val="tx1"/>
                          </a:solidFill>
                          <a:latin typeface="Segoe UI" panose="020B0502040204020203" pitchFamily="34" charset="0"/>
                          <a:ea typeface="Segoe UI"/>
                          <a:cs typeface="Segoe UI" panose="020B0502040204020203" pitchFamily="34" charset="0"/>
                        </a:rPr>
                        <a:t>InduXfader is the brand-new Hercules contactless crossfader using electromagnetic induction.</a:t>
                      </a:r>
                    </a:p>
                    <a:p>
                      <a:pPr marL="0" marR="0" indent="0" algn="l" defTabSz="914343" rtl="0" eaLnBrk="1" fontAlgn="auto" latinLnBrk="0" hangingPunct="1">
                        <a:lnSpc>
                          <a:spcPct val="100000"/>
                        </a:lnSpc>
                        <a:spcBef>
                          <a:spcPts val="0"/>
                        </a:spcBef>
                        <a:spcAft>
                          <a:spcPts val="0"/>
                        </a:spcAft>
                        <a:buClrTx/>
                        <a:buSzTx/>
                        <a:buFontTx/>
                        <a:buNone/>
                        <a:tabLst/>
                        <a:defRPr/>
                      </a:pPr>
                      <a:r>
                        <a:rPr lang="en-US" sz="700" b="0" noProof="0" dirty="0">
                          <a:solidFill>
                            <a:schemeClr val="tx1"/>
                          </a:solidFill>
                          <a:latin typeface="Segoe UI" panose="020B0502040204020203" pitchFamily="34" charset="0"/>
                          <a:ea typeface="Segoe UI"/>
                          <a:cs typeface="Segoe UI" panose="020B0502040204020203" pitchFamily="34" charset="0"/>
                        </a:rPr>
                        <a:t>The crossfader’s shaft is attached to a shuttle guided by two rails. A circuit located beneath the shuttle tracks the shuttle’s  movements without any contact, via a proximity sensor.</a:t>
                      </a:r>
                    </a:p>
                  </a:txBody>
                  <a:tcPr anchor="ctr">
                    <a:solidFill>
                      <a:schemeClr val="bg1">
                        <a:lumMod val="95000"/>
                      </a:schemeClr>
                    </a:solidFill>
                  </a:tcPr>
                </a:tc>
                <a:extLst>
                  <a:ext uri="{0D108BD9-81ED-4DB2-BD59-A6C34878D82A}">
                    <a16:rowId xmlns:a16="http://schemas.microsoft.com/office/drawing/2014/main" val="10001"/>
                  </a:ext>
                </a:extLst>
              </a:tr>
              <a:tr h="708896">
                <a:tc vMerge="1">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fr-FR" sz="700" b="1" noProof="0" dirty="0">
                        <a:solidFill>
                          <a:schemeClr val="tx1"/>
                        </a:solidFill>
                        <a:latin typeface="Segoe UI" panose="020B0502040204020203" pitchFamily="34" charset="0"/>
                        <a:ea typeface="Verdana" panose="020B0604030504040204" pitchFamily="34" charset="0"/>
                        <a:cs typeface="Segoe UI" panose="020B0502040204020203" pitchFamily="34" charset="0"/>
                      </a:endParaRP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1" baseline="0" noProof="0" dirty="0">
                          <a:solidFill>
                            <a:schemeClr val="tx1"/>
                          </a:solidFill>
                          <a:latin typeface="Segoe UI" panose="020B0502040204020203" pitchFamily="34" charset="0"/>
                          <a:ea typeface="Segoe UI"/>
                          <a:cs typeface="Segoe UI" panose="020B0502040204020203" pitchFamily="34" charset="0"/>
                        </a:rPr>
                        <a:t>Advantages:</a:t>
                      </a:r>
                    </a:p>
                    <a:p>
                      <a:pPr marL="87313" marR="0" indent="-87313" algn="l" defTabSz="914343" rtl="0" eaLnBrk="1" fontAlgn="auto" latinLnBrk="0" hangingPunct="1">
                        <a:lnSpc>
                          <a:spcPct val="100000"/>
                        </a:lnSpc>
                        <a:spcBef>
                          <a:spcPts val="0"/>
                        </a:spcBef>
                        <a:spcAft>
                          <a:spcPts val="0"/>
                        </a:spcAft>
                        <a:buClrTx/>
                        <a:buSzTx/>
                        <a:buFontTx/>
                        <a:buChar char="-"/>
                        <a:tabLst/>
                        <a:defRPr/>
                      </a:pPr>
                      <a:r>
                        <a:rPr lang="en-US" sz="700" b="0" baseline="0" noProof="0" dirty="0">
                          <a:solidFill>
                            <a:schemeClr val="tx1"/>
                          </a:solidFill>
                          <a:latin typeface="Segoe UI" panose="020B0502040204020203" pitchFamily="34" charset="0"/>
                          <a:ea typeface="Segoe UI"/>
                          <a:cs typeface="Segoe UI" panose="020B0502040204020203" pitchFamily="34" charset="0"/>
                        </a:rPr>
                        <a:t>Durable: no contact means little wear on the sensor.</a:t>
                      </a:r>
                    </a:p>
                    <a:p>
                      <a:pPr marL="87313" marR="0" indent="-87313" algn="l" defTabSz="914343" rtl="0" eaLnBrk="1" fontAlgn="auto" latinLnBrk="0" hangingPunct="1">
                        <a:lnSpc>
                          <a:spcPct val="100000"/>
                        </a:lnSpc>
                        <a:spcBef>
                          <a:spcPts val="0"/>
                        </a:spcBef>
                        <a:spcAft>
                          <a:spcPts val="0"/>
                        </a:spcAft>
                        <a:buClrTx/>
                        <a:buSzTx/>
                        <a:buFontTx/>
                        <a:buChar char="-"/>
                        <a:tabLst/>
                        <a:defRPr/>
                      </a:pPr>
                      <a:r>
                        <a:rPr lang="en-US" sz="700" b="0" baseline="0" noProof="0" dirty="0">
                          <a:solidFill>
                            <a:schemeClr val="tx1"/>
                          </a:solidFill>
                          <a:latin typeface="Segoe UI" panose="020B0502040204020203" pitchFamily="34" charset="0"/>
                          <a:ea typeface="Segoe UI"/>
                          <a:cs typeface="Segoe UI" panose="020B0502040204020203" pitchFamily="34" charset="0"/>
                        </a:rPr>
                        <a:t>Stable: the position is detected even if you press down on the crossfader’s shaft.</a:t>
                      </a:r>
                    </a:p>
                    <a:p>
                      <a:pPr marL="87313" marR="0" indent="-87313" algn="l" defTabSz="914343" rtl="0" eaLnBrk="1" fontAlgn="auto" latinLnBrk="0" hangingPunct="1">
                        <a:lnSpc>
                          <a:spcPct val="100000"/>
                        </a:lnSpc>
                        <a:spcBef>
                          <a:spcPts val="0"/>
                        </a:spcBef>
                        <a:spcAft>
                          <a:spcPts val="0"/>
                        </a:spcAft>
                        <a:buClrTx/>
                        <a:buSzTx/>
                        <a:buFontTx/>
                        <a:buChar char="-"/>
                        <a:tabLst/>
                        <a:defRPr/>
                      </a:pPr>
                      <a:r>
                        <a:rPr lang="en-US" sz="700" b="0" baseline="0" noProof="0" dirty="0">
                          <a:solidFill>
                            <a:schemeClr val="tx1"/>
                          </a:solidFill>
                          <a:latin typeface="Segoe UI" panose="020B0502040204020203" pitchFamily="34" charset="0"/>
                          <a:ea typeface="Segoe UI"/>
                          <a:cs typeface="Segoe UI" panose="020B0502040204020203" pitchFamily="34" charset="0"/>
                        </a:rPr>
                        <a:t>Smooth: without any contact, the crossfader is lighter.</a:t>
                      </a:r>
                    </a:p>
                  </a:txBody>
                  <a:tcPr anchor="ctr">
                    <a:noFill/>
                  </a:tcPr>
                </a:tc>
                <a:extLst>
                  <a:ext uri="{0D108BD9-81ED-4DB2-BD59-A6C34878D82A}">
                    <a16:rowId xmlns:a16="http://schemas.microsoft.com/office/drawing/2014/main" val="2145565242"/>
                  </a:ext>
                </a:extLst>
              </a:tr>
              <a:tr h="500227">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noProof="0" dirty="0">
                          <a:solidFill>
                            <a:schemeClr val="tx1"/>
                          </a:solidFill>
                          <a:latin typeface="Segoe UI" panose="020B0502040204020203" pitchFamily="34" charset="0"/>
                          <a:ea typeface="Segoe UI"/>
                          <a:cs typeface="Segoe UI" panose="020B0502040204020203" pitchFamily="34" charset="0"/>
                        </a:rPr>
                        <a:t>PRECISE CUTS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0" noProof="0" dirty="0">
                          <a:solidFill>
                            <a:schemeClr val="tx1"/>
                          </a:solidFill>
                          <a:latin typeface="Segoe UI" panose="020B0502040204020203" pitchFamily="34" charset="0"/>
                          <a:ea typeface="Segoe UI"/>
                          <a:cs typeface="Segoe UI" panose="020B0502040204020203" pitchFamily="34" charset="0"/>
                        </a:rPr>
                        <a:t>The “Cut-Lag” button lets you adjust the cut: the minimum setting gives you a super-short cut that’s perfect for scratching.</a:t>
                      </a:r>
                    </a:p>
                  </a:txBody>
                  <a:tcPr anchor="ctr">
                    <a:solidFill>
                      <a:schemeClr val="bg1">
                        <a:lumMod val="95000"/>
                      </a:schemeClr>
                    </a:solidFill>
                  </a:tcPr>
                </a:tc>
                <a:extLst>
                  <a:ext uri="{0D108BD9-81ED-4DB2-BD59-A6C34878D82A}">
                    <a16:rowId xmlns:a16="http://schemas.microsoft.com/office/drawing/2014/main" val="10003"/>
                  </a:ext>
                </a:extLst>
              </a:tr>
              <a:tr h="520808">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i="0" baseline="0" noProof="0" dirty="0">
                          <a:solidFill>
                            <a:schemeClr val="tx1"/>
                          </a:solidFill>
                          <a:latin typeface="Segoe UI" panose="020B0502040204020203" pitchFamily="34" charset="0"/>
                          <a:ea typeface="Segoe UI"/>
                          <a:cs typeface="Segoe UI" panose="020B0502040204020203" pitchFamily="34" charset="0"/>
                        </a:rPr>
                        <a:t>ADJUSTABLE WEIGHT</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noProof="0" dirty="0">
                          <a:solidFill>
                            <a:schemeClr val="tx1"/>
                          </a:solidFill>
                          <a:latin typeface="Segoe UI" panose="020B0502040204020203" pitchFamily="34" charset="0"/>
                          <a:ea typeface="Segoe UI"/>
                          <a:cs typeface="Segoe UI" panose="020B0502040204020203" pitchFamily="34" charset="0"/>
                        </a:rPr>
                        <a:t>As the contactless crossfader has no friction with its sensor, a mechanical feel is added by way of a “FEELING ADJUST: Light–Heavy” thumbwheel accessible on the front panel.</a:t>
                      </a:r>
                    </a:p>
                  </a:txBody>
                  <a:tcPr anchor="ctr">
                    <a:noFill/>
                  </a:tcPr>
                </a:tc>
                <a:extLst>
                  <a:ext uri="{0D108BD9-81ED-4DB2-BD59-A6C34878D82A}">
                    <a16:rowId xmlns:a16="http://schemas.microsoft.com/office/drawing/2014/main" val="2050619174"/>
                  </a:ext>
                </a:extLst>
              </a:tr>
              <a:tr h="465788">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i="0" baseline="0" noProof="0" dirty="0">
                          <a:solidFill>
                            <a:schemeClr val="tx1"/>
                          </a:solidFill>
                          <a:latin typeface="Segoe UI" panose="020B0502040204020203" pitchFamily="34" charset="0"/>
                          <a:ea typeface="Segoe UI"/>
                          <a:cs typeface="Segoe UI" panose="020B0502040204020203" pitchFamily="34" charset="0"/>
                        </a:rPr>
                        <a:t>SILENT</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noProof="0" dirty="0">
                          <a:solidFill>
                            <a:schemeClr val="tx1"/>
                          </a:solidFill>
                          <a:latin typeface="Segoe UI" panose="020B0502040204020203" pitchFamily="34" charset="0"/>
                          <a:ea typeface="Segoe UI"/>
                          <a:cs typeface="Segoe UI" panose="020B0502040204020203" pitchFamily="34" charset="0"/>
                        </a:rPr>
                        <a:t>A bumper at each end of the rail absorbs impacts from the crossfader, to prevent rattling on both sides.</a:t>
                      </a:r>
                    </a:p>
                  </a:txBody>
                  <a:tcPr anchor="ctr">
                    <a:solidFill>
                      <a:schemeClr val="bg1">
                        <a:lumMod val="95000"/>
                      </a:schemeClr>
                    </a:solidFill>
                  </a:tcPr>
                </a:tc>
                <a:extLst>
                  <a:ext uri="{0D108BD9-81ED-4DB2-BD59-A6C34878D82A}">
                    <a16:rowId xmlns:a16="http://schemas.microsoft.com/office/drawing/2014/main" val="2579706008"/>
                  </a:ext>
                </a:extLst>
              </a:tr>
              <a:tr h="587865">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i="0" baseline="0" noProof="0" dirty="0">
                          <a:solidFill>
                            <a:schemeClr val="tx1"/>
                          </a:solidFill>
                          <a:latin typeface="Segoe UI" panose="020B0502040204020203" pitchFamily="34" charset="0"/>
                          <a:ea typeface="Segoe UI"/>
                          <a:cs typeface="Segoe UI" panose="020B0502040204020203" pitchFamily="34" charset="0"/>
                        </a:rPr>
                        <a:t>TWO OTHER SETTINGS CONTROLS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noProof="0" dirty="0">
                          <a:solidFill>
                            <a:schemeClr val="tx1"/>
                          </a:solidFill>
                          <a:latin typeface="Segoe UI" panose="020B0502040204020203" pitchFamily="34" charset="0"/>
                          <a:ea typeface="Segoe UI"/>
                          <a:cs typeface="Segoe UI" panose="020B0502040204020203" pitchFamily="34" charset="0"/>
                        </a:rPr>
                        <a:t>DJControl T10 features two other crossfader settings on the front panel:</a:t>
                      </a:r>
                    </a:p>
                    <a:p>
                      <a:pPr marL="87313" marR="0" indent="-87313" algn="l" defTabSz="914343" rtl="0" eaLnBrk="1" fontAlgn="auto" latinLnBrk="0" hangingPunct="1">
                        <a:lnSpc>
                          <a:spcPct val="100000"/>
                        </a:lnSpc>
                        <a:spcBef>
                          <a:spcPts val="0"/>
                        </a:spcBef>
                        <a:spcAft>
                          <a:spcPts val="0"/>
                        </a:spcAft>
                        <a:buClrTx/>
                        <a:buSzTx/>
                        <a:buFontTx/>
                        <a:buChar char="-"/>
                        <a:tabLst/>
                        <a:defRPr/>
                      </a:pPr>
                      <a:r>
                        <a:rPr lang="en-US" sz="700" noProof="0" dirty="0">
                          <a:solidFill>
                            <a:schemeClr val="tx1"/>
                          </a:solidFill>
                          <a:latin typeface="Segoe UI" panose="020B0502040204020203" pitchFamily="34" charset="0"/>
                          <a:ea typeface="Segoe UI"/>
                          <a:cs typeface="Segoe UI" panose="020B0502040204020203" pitchFamily="34" charset="0"/>
                        </a:rPr>
                        <a:t>Curve: a potentiometer that adjusts the fast-slow curve.</a:t>
                      </a:r>
                    </a:p>
                    <a:p>
                      <a:pPr marL="87313" marR="0" indent="-87313" algn="l" defTabSz="914343" rtl="0" eaLnBrk="1" fontAlgn="auto" latinLnBrk="0" hangingPunct="1">
                        <a:lnSpc>
                          <a:spcPct val="100000"/>
                        </a:lnSpc>
                        <a:spcBef>
                          <a:spcPts val="0"/>
                        </a:spcBef>
                        <a:spcAft>
                          <a:spcPts val="0"/>
                        </a:spcAft>
                        <a:buClrTx/>
                        <a:buSzTx/>
                        <a:buFontTx/>
                        <a:buChar char="-"/>
                        <a:tabLst/>
                        <a:defRPr/>
                      </a:pPr>
                      <a:r>
                        <a:rPr lang="en-US" sz="700" noProof="0" dirty="0">
                          <a:solidFill>
                            <a:schemeClr val="tx1"/>
                          </a:solidFill>
                          <a:latin typeface="Segoe UI" panose="020B0502040204020203" pitchFamily="34" charset="0"/>
                          <a:ea typeface="Segoe UI"/>
                          <a:cs typeface="Segoe UI" panose="020B0502040204020203" pitchFamily="34" charset="0"/>
                        </a:rPr>
                        <a:t>Reverse: a button to reverse the crossfader.</a:t>
                      </a:r>
                    </a:p>
                  </a:txBody>
                  <a:tcPr anchor="ctr">
                    <a:noFill/>
                  </a:tcPr>
                </a:tc>
                <a:extLst>
                  <a:ext uri="{0D108BD9-81ED-4DB2-BD59-A6C34878D82A}">
                    <a16:rowId xmlns:a16="http://schemas.microsoft.com/office/drawing/2014/main" val="2058882106"/>
                  </a:ext>
                </a:extLst>
              </a:tr>
              <a:tr h="1060908">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700" b="1" i="0" baseline="0" noProof="0" dirty="0">
                          <a:solidFill>
                            <a:schemeClr val="tx1"/>
                          </a:solidFill>
                          <a:latin typeface="Segoe UI" panose="020B0502040204020203" pitchFamily="34" charset="0"/>
                          <a:ea typeface="+mn-ea"/>
                          <a:cs typeface="Segoe UI" panose="020B0502040204020203" pitchFamily="34" charset="0"/>
                        </a:rPr>
                        <a:t>LOTS OF ROOM FOR THE CROSSFADER</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en-US" sz="700" noProof="0" dirty="0">
                        <a:solidFill>
                          <a:schemeClr val="tx1"/>
                        </a:solidFill>
                        <a:latin typeface="Segoe UI" panose="020B0502040204020203" pitchFamily="34" charset="0"/>
                        <a:ea typeface="Verdana" panose="020B0604030504040204" pitchFamily="34" charset="0"/>
                        <a:cs typeface="Segoe UI" panose="020B0502040204020203" pitchFamily="34" charset="0"/>
                      </a:endParaRPr>
                    </a:p>
                  </a:txBody>
                  <a:tcPr anchor="ctr">
                    <a:blipFill>
                      <a:blip r:embed="rId2"/>
                      <a:stretch>
                        <a:fillRect/>
                      </a:stretch>
                    </a:blipFill>
                  </a:tcPr>
                </a:tc>
                <a:extLst>
                  <a:ext uri="{0D108BD9-81ED-4DB2-BD59-A6C34878D82A}">
                    <a16:rowId xmlns:a16="http://schemas.microsoft.com/office/drawing/2014/main" val="3943127814"/>
                  </a:ext>
                </a:extLst>
              </a:tr>
            </a:tbl>
          </a:graphicData>
        </a:graphic>
      </p:graphicFrame>
      <p:sp>
        <p:nvSpPr>
          <p:cNvPr id="15" name="ZoneTexte 26">
            <a:extLst>
              <a:ext uri="{FF2B5EF4-FFF2-40B4-BE49-F238E27FC236}">
                <a16:creationId xmlns:a16="http://schemas.microsoft.com/office/drawing/2014/main" id="{5E0AEEB7-1BA4-583E-C803-0C428F0A66C8}"/>
              </a:ext>
            </a:extLst>
          </p:cNvPr>
          <p:cNvSpPr txBox="1"/>
          <p:nvPr/>
        </p:nvSpPr>
        <p:spPr>
          <a:xfrm>
            <a:off x="345942" y="843120"/>
            <a:ext cx="1872207" cy="261610"/>
          </a:xfrm>
          <a:prstGeom prst="rect">
            <a:avLst/>
          </a:prstGeom>
          <a:noFill/>
        </p:spPr>
        <p:txBody>
          <a:bodyPr wrap="square" rtlCol="0">
            <a:spAutoFit/>
          </a:bodyPr>
          <a:lstStyle/>
          <a:p>
            <a:pPr algn="ctr"/>
            <a:r>
              <a:rPr lang="en-US" sz="1100" b="1" noProof="0" dirty="0">
                <a:latin typeface="Segoe UI" panose="020B0502040204020203" pitchFamily="34" charset="0"/>
                <a:cs typeface="Segoe UI" panose="020B0502040204020203" pitchFamily="34" charset="0"/>
              </a:rPr>
              <a:t>CONTACTLESS</a:t>
            </a:r>
          </a:p>
        </p:txBody>
      </p:sp>
      <p:sp>
        <p:nvSpPr>
          <p:cNvPr id="28" name="Oval 27">
            <a:extLst>
              <a:ext uri="{FF2B5EF4-FFF2-40B4-BE49-F238E27FC236}">
                <a16:creationId xmlns:a16="http://schemas.microsoft.com/office/drawing/2014/main" id="{D5D2F326-95E6-C491-D354-2291098D37A7}"/>
              </a:ext>
            </a:extLst>
          </p:cNvPr>
          <p:cNvSpPr/>
          <p:nvPr/>
        </p:nvSpPr>
        <p:spPr>
          <a:xfrm>
            <a:off x="771994" y="1169101"/>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4" name="ZoneTexte 26">
            <a:extLst>
              <a:ext uri="{FF2B5EF4-FFF2-40B4-BE49-F238E27FC236}">
                <a16:creationId xmlns:a16="http://schemas.microsoft.com/office/drawing/2014/main" id="{0351AE04-C2F8-37A3-3265-8AF16DB3625A}"/>
              </a:ext>
            </a:extLst>
          </p:cNvPr>
          <p:cNvSpPr txBox="1"/>
          <p:nvPr/>
        </p:nvSpPr>
        <p:spPr>
          <a:xfrm>
            <a:off x="386064" y="6579904"/>
            <a:ext cx="1769185" cy="261610"/>
          </a:xfrm>
          <a:prstGeom prst="rect">
            <a:avLst/>
          </a:prstGeom>
          <a:noFill/>
        </p:spPr>
        <p:txBody>
          <a:bodyPr wrap="square" rtlCol="0">
            <a:spAutoFit/>
          </a:bodyPr>
          <a:lstStyle/>
          <a:p>
            <a:pPr algn="ctr"/>
            <a:r>
              <a:rPr lang="en-US" sz="1100" b="1" noProof="0" dirty="0">
                <a:latin typeface="Segoe UI" panose="020B0502040204020203" pitchFamily="34" charset="0"/>
                <a:cs typeface="Segoe UI" panose="020B0502040204020203" pitchFamily="34" charset="0"/>
              </a:rPr>
              <a:t>SILENT</a:t>
            </a:r>
          </a:p>
        </p:txBody>
      </p:sp>
      <p:sp>
        <p:nvSpPr>
          <p:cNvPr id="25" name="Oval 24">
            <a:extLst>
              <a:ext uri="{FF2B5EF4-FFF2-40B4-BE49-F238E27FC236}">
                <a16:creationId xmlns:a16="http://schemas.microsoft.com/office/drawing/2014/main" id="{82DD4FB1-C42A-D27F-21D1-53B6DA6A38B6}"/>
              </a:ext>
            </a:extLst>
          </p:cNvPr>
          <p:cNvSpPr/>
          <p:nvPr/>
        </p:nvSpPr>
        <p:spPr>
          <a:xfrm>
            <a:off x="771994" y="6945915"/>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9" name="ZoneTexte 26">
            <a:extLst>
              <a:ext uri="{FF2B5EF4-FFF2-40B4-BE49-F238E27FC236}">
                <a16:creationId xmlns:a16="http://schemas.microsoft.com/office/drawing/2014/main" id="{2F12E9D0-949C-684A-1F36-3B4CE86C361B}"/>
              </a:ext>
            </a:extLst>
          </p:cNvPr>
          <p:cNvSpPr txBox="1"/>
          <p:nvPr/>
        </p:nvSpPr>
        <p:spPr>
          <a:xfrm>
            <a:off x="219655" y="4693474"/>
            <a:ext cx="2088232" cy="261610"/>
          </a:xfrm>
          <a:prstGeom prst="rect">
            <a:avLst/>
          </a:prstGeom>
          <a:noFill/>
        </p:spPr>
        <p:txBody>
          <a:bodyPr wrap="square" lIns="0" rIns="0" rtlCol="0">
            <a:spAutoFit/>
          </a:bodyPr>
          <a:lstStyle/>
          <a:p>
            <a:pPr algn="ctr"/>
            <a:r>
              <a:rPr lang="en-US" sz="1100" b="1" noProof="0" dirty="0">
                <a:latin typeface="Segoe UI" panose="020B0502040204020203" pitchFamily="34" charset="0"/>
                <a:cs typeface="Segoe UI" panose="020B0502040204020203" pitchFamily="34" charset="0"/>
              </a:rPr>
              <a:t>ADJUSTABLE </a:t>
            </a:r>
            <a:r>
              <a:rPr lang="en-US" sz="1100" b="1" dirty="0">
                <a:latin typeface="Segoe UI" panose="020B0502040204020203" pitchFamily="34" charset="0"/>
                <a:cs typeface="Segoe UI" panose="020B0502040204020203" pitchFamily="34" charset="0"/>
              </a:rPr>
              <a:t>FEEL</a:t>
            </a:r>
            <a:endParaRPr lang="en-US" sz="1100" b="1" noProof="0" dirty="0">
              <a:latin typeface="Segoe UI" panose="020B0502040204020203" pitchFamily="34" charset="0"/>
              <a:cs typeface="Segoe UI" panose="020B0502040204020203" pitchFamily="34" charset="0"/>
            </a:endParaRPr>
          </a:p>
        </p:txBody>
      </p:sp>
      <p:sp>
        <p:nvSpPr>
          <p:cNvPr id="30" name="Oval 29">
            <a:extLst>
              <a:ext uri="{FF2B5EF4-FFF2-40B4-BE49-F238E27FC236}">
                <a16:creationId xmlns:a16="http://schemas.microsoft.com/office/drawing/2014/main" id="{D4D2B897-F86C-FAAA-D441-A58FC7C660E6}"/>
              </a:ext>
            </a:extLst>
          </p:cNvPr>
          <p:cNvSpPr/>
          <p:nvPr/>
        </p:nvSpPr>
        <p:spPr>
          <a:xfrm>
            <a:off x="758371" y="5030255"/>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2" name="ZoneTexte 26">
            <a:extLst>
              <a:ext uri="{FF2B5EF4-FFF2-40B4-BE49-F238E27FC236}">
                <a16:creationId xmlns:a16="http://schemas.microsoft.com/office/drawing/2014/main" id="{421FC796-BE7C-9225-7401-19524BBE2D8B}"/>
              </a:ext>
            </a:extLst>
          </p:cNvPr>
          <p:cNvSpPr txBox="1"/>
          <p:nvPr/>
        </p:nvSpPr>
        <p:spPr>
          <a:xfrm>
            <a:off x="329565" y="2762331"/>
            <a:ext cx="1882185" cy="261610"/>
          </a:xfrm>
          <a:prstGeom prst="rect">
            <a:avLst/>
          </a:prstGeom>
          <a:noFill/>
        </p:spPr>
        <p:txBody>
          <a:bodyPr wrap="square" rtlCol="0">
            <a:spAutoFit/>
          </a:bodyPr>
          <a:lstStyle/>
          <a:p>
            <a:pPr algn="ctr"/>
            <a:r>
              <a:rPr lang="en-US" sz="1100" b="1" noProof="0" dirty="0">
                <a:latin typeface="Segoe UI" panose="020B0502040204020203" pitchFamily="34" charset="0"/>
                <a:cs typeface="Segoe UI" panose="020B0502040204020203" pitchFamily="34" charset="0"/>
              </a:rPr>
              <a:t>PRECISE CUTS</a:t>
            </a:r>
          </a:p>
        </p:txBody>
      </p:sp>
      <p:sp>
        <p:nvSpPr>
          <p:cNvPr id="38" name="Oval 37">
            <a:extLst>
              <a:ext uri="{FF2B5EF4-FFF2-40B4-BE49-F238E27FC236}">
                <a16:creationId xmlns:a16="http://schemas.microsoft.com/office/drawing/2014/main" id="{D9FE2B51-42A6-696F-0E8A-2D33E124FE1B}"/>
              </a:ext>
            </a:extLst>
          </p:cNvPr>
          <p:cNvSpPr/>
          <p:nvPr/>
        </p:nvSpPr>
        <p:spPr>
          <a:xfrm>
            <a:off x="758371" y="3119839"/>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42" name="Graphic 41">
            <a:extLst>
              <a:ext uri="{FF2B5EF4-FFF2-40B4-BE49-F238E27FC236}">
                <a16:creationId xmlns:a16="http://schemas.microsoft.com/office/drawing/2014/main" id="{5A516590-2E7E-B481-1239-952950ECC9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9957" y="1592875"/>
            <a:ext cx="837622" cy="146856"/>
          </a:xfrm>
          <a:prstGeom prst="rect">
            <a:avLst/>
          </a:prstGeom>
        </p:spPr>
      </p:pic>
      <p:pic>
        <p:nvPicPr>
          <p:cNvPr id="45" name="Picture 44" descr="A white circular object with a stick&#10;&#10;AI-generated content may be incorrect.">
            <a:extLst>
              <a:ext uri="{FF2B5EF4-FFF2-40B4-BE49-F238E27FC236}">
                <a16:creationId xmlns:a16="http://schemas.microsoft.com/office/drawing/2014/main" id="{5E578864-5AA5-4B20-DC8B-8B0806547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018" y="3214047"/>
            <a:ext cx="721875" cy="795536"/>
          </a:xfrm>
          <a:prstGeom prst="rect">
            <a:avLst/>
          </a:prstGeom>
        </p:spPr>
      </p:pic>
      <p:pic>
        <p:nvPicPr>
          <p:cNvPr id="47" name="Graphic 46">
            <a:extLst>
              <a:ext uri="{FF2B5EF4-FFF2-40B4-BE49-F238E27FC236}">
                <a16:creationId xmlns:a16="http://schemas.microsoft.com/office/drawing/2014/main" id="{113297CA-E081-8A3E-FCDA-96F4918CF0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4383" y="5368583"/>
            <a:ext cx="1533848" cy="458110"/>
          </a:xfrm>
          <a:prstGeom prst="rect">
            <a:avLst/>
          </a:prstGeom>
        </p:spPr>
      </p:pic>
      <p:pic>
        <p:nvPicPr>
          <p:cNvPr id="67" name="Graphic 66">
            <a:extLst>
              <a:ext uri="{FF2B5EF4-FFF2-40B4-BE49-F238E27FC236}">
                <a16:creationId xmlns:a16="http://schemas.microsoft.com/office/drawing/2014/main" id="{4C7D47C6-E2E4-DFD7-AB31-04145978F6C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26640" y="7095732"/>
            <a:ext cx="698704" cy="698704"/>
          </a:xfrm>
          <a:prstGeom prst="rect">
            <a:avLst/>
          </a:prstGeom>
        </p:spPr>
      </p:pic>
      <p:pic>
        <p:nvPicPr>
          <p:cNvPr id="51" name="Picture 50">
            <a:extLst>
              <a:ext uri="{FF2B5EF4-FFF2-40B4-BE49-F238E27FC236}">
                <a16:creationId xmlns:a16="http://schemas.microsoft.com/office/drawing/2014/main" id="{E412DB65-8236-F0D4-3451-CB2F8290FD0D}"/>
              </a:ext>
            </a:extLst>
          </p:cNvPr>
          <p:cNvPicPr>
            <a:picLocks noChangeAspect="1"/>
          </p:cNvPicPr>
          <p:nvPr/>
        </p:nvPicPr>
        <p:blipFill>
          <a:blip r:embed="rId7"/>
          <a:stretch>
            <a:fillRect/>
          </a:stretch>
        </p:blipFill>
        <p:spPr>
          <a:xfrm>
            <a:off x="3374657" y="649194"/>
            <a:ext cx="2483379" cy="2194614"/>
          </a:xfrm>
          <a:prstGeom prst="rect">
            <a:avLst/>
          </a:prstGeom>
        </p:spPr>
      </p:pic>
    </p:spTree>
    <p:extLst>
      <p:ext uri="{BB962C8B-B14F-4D97-AF65-F5344CB8AC3E}">
        <p14:creationId xmlns:p14="http://schemas.microsoft.com/office/powerpoint/2010/main" val="202325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8215B-8C5F-EA41-DCCC-A7F66C3D0F7E}"/>
            </a:ext>
          </a:extLst>
        </p:cNvPr>
        <p:cNvGrpSpPr/>
        <p:nvPr/>
      </p:nvGrpSpPr>
      <p:grpSpPr>
        <a:xfrm>
          <a:off x="0" y="0"/>
          <a:ext cx="0" cy="0"/>
          <a:chOff x="0" y="0"/>
          <a:chExt cx="0" cy="0"/>
        </a:xfrm>
      </p:grpSpPr>
      <p:graphicFrame>
        <p:nvGraphicFramePr>
          <p:cNvPr id="19" name="Tableau 18">
            <a:extLst>
              <a:ext uri="{FF2B5EF4-FFF2-40B4-BE49-F238E27FC236}">
                <a16:creationId xmlns:a16="http://schemas.microsoft.com/office/drawing/2014/main" id="{90E376ED-4B1B-AF15-F487-521BB5655559}"/>
              </a:ext>
            </a:extLst>
          </p:cNvPr>
          <p:cNvGraphicFramePr>
            <a:graphicFrameLocks noGrp="1"/>
          </p:cNvGraphicFramePr>
          <p:nvPr>
            <p:extLst>
              <p:ext uri="{D42A27DB-BD31-4B8C-83A1-F6EECF244321}">
                <p14:modId xmlns:p14="http://schemas.microsoft.com/office/powerpoint/2010/main" val="1960946852"/>
              </p:ext>
            </p:extLst>
          </p:nvPr>
        </p:nvGraphicFramePr>
        <p:xfrm>
          <a:off x="236596" y="7565016"/>
          <a:ext cx="2772392" cy="850831"/>
        </p:xfrm>
        <a:graphic>
          <a:graphicData uri="http://schemas.openxmlformats.org/drawingml/2006/table">
            <a:tbl>
              <a:tblPr firstRow="1" bandRow="1">
                <a:tableStyleId>{073A0DAA-6AF3-43AB-8588-CEC1D06C72B9}</a:tableStyleId>
              </a:tblPr>
              <a:tblGrid>
                <a:gridCol w="2772392">
                  <a:extLst>
                    <a:ext uri="{9D8B030D-6E8A-4147-A177-3AD203B41FA5}">
                      <a16:colId xmlns:a16="http://schemas.microsoft.com/office/drawing/2014/main" val="20000"/>
                    </a:ext>
                  </a:extLst>
                </a:gridCol>
              </a:tblGrid>
              <a:tr h="279331">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1000" b="1" u="none" noProof="0" dirty="0">
                          <a:solidFill>
                            <a:schemeClr val="tx1"/>
                          </a:solidFill>
                          <a:latin typeface="Segoe UI" panose="020B0502040204020203" pitchFamily="34" charset="0"/>
                          <a:ea typeface="Segoe UI"/>
                          <a:cs typeface="Segoe UI" panose="020B0502040204020203" pitchFamily="34" charset="0"/>
                        </a:rPr>
                        <a:t>PACKAGING INFORMATION</a:t>
                      </a:r>
                    </a:p>
                  </a:txBody>
                  <a:tcPr anchor="ctr">
                    <a:solidFill>
                      <a:srgbClr val="0DFFBC"/>
                    </a:solidFill>
                  </a:tcPr>
                </a:tc>
                <a:extLst>
                  <a:ext uri="{0D108BD9-81ED-4DB2-BD59-A6C34878D82A}">
                    <a16:rowId xmlns:a16="http://schemas.microsoft.com/office/drawing/2014/main" val="10000"/>
                  </a:ext>
                </a:extLst>
              </a:tr>
              <a:tr h="152717">
                <a:tc>
                  <a:txBody>
                    <a:bodyPr/>
                    <a:lstStyle/>
                    <a:p>
                      <a:pPr marL="0" indent="0">
                        <a:tabLst/>
                      </a:pPr>
                      <a:r>
                        <a:rPr lang="en-US" sz="650" b="1" baseline="0" noProof="0" dirty="0">
                          <a:solidFill>
                            <a:schemeClr val="dk1"/>
                          </a:solidFill>
                          <a:latin typeface="Segoe UI" panose="020B0502040204020203" pitchFamily="34" charset="0"/>
                          <a:ea typeface="Segoe UI"/>
                          <a:cs typeface="Segoe UI" panose="020B0502040204020203" pitchFamily="34" charset="0"/>
                        </a:rPr>
                        <a:t>Box dimensions:</a:t>
                      </a:r>
                      <a:r>
                        <a:rPr lang="en-US" sz="650" b="0" baseline="0" noProof="0" dirty="0">
                          <a:solidFill>
                            <a:schemeClr val="dk1"/>
                          </a:solidFill>
                          <a:latin typeface="Segoe UI" panose="020B0502040204020203" pitchFamily="34" charset="0"/>
                          <a:ea typeface="Segoe UI"/>
                          <a:cs typeface="Segoe UI" panose="020B0502040204020203" pitchFamily="34" charset="0"/>
                        </a:rPr>
                        <a:t> 41.3 </a:t>
                      </a:r>
                      <a:r>
                        <a:rPr lang="en-US" sz="650" baseline="0" noProof="0" dirty="0">
                          <a:solidFill>
                            <a:schemeClr val="dk1"/>
                          </a:solidFill>
                          <a:latin typeface="Segoe UI" panose="020B0502040204020203" pitchFamily="34" charset="0"/>
                          <a:ea typeface="Segoe UI"/>
                          <a:cs typeface="Segoe UI" panose="020B0502040204020203" pitchFamily="34" charset="0"/>
                        </a:rPr>
                        <a:t>x 18.5 x 7.5” / 105 x 47 x 19 cm</a:t>
                      </a:r>
                    </a:p>
                  </a:txBody>
                  <a:tcPr>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50" b="1" baseline="0" noProof="0" dirty="0">
                          <a:solidFill>
                            <a:schemeClr val="dk1"/>
                          </a:solidFill>
                          <a:latin typeface="Segoe UI" panose="020B0502040204020203" pitchFamily="34" charset="0"/>
                          <a:ea typeface="Segoe UI"/>
                          <a:cs typeface="Segoe UI" panose="020B0502040204020203" pitchFamily="34" charset="0"/>
                        </a:rPr>
                        <a:t>Master carton dimensions:</a:t>
                      </a:r>
                      <a:r>
                        <a:rPr lang="en-US" sz="650" b="0" baseline="0" noProof="0" dirty="0">
                          <a:solidFill>
                            <a:schemeClr val="dk1"/>
                          </a:solidFill>
                          <a:latin typeface="Segoe UI" panose="020B0502040204020203" pitchFamily="34" charset="0"/>
                          <a:ea typeface="Segoe UI"/>
                          <a:cs typeface="Segoe UI" panose="020B0502040204020203" pitchFamily="34" charset="0"/>
                        </a:rPr>
                        <a:t> 41.7</a:t>
                      </a:r>
                      <a:r>
                        <a:rPr lang="en-US" sz="650" baseline="0" noProof="0" dirty="0">
                          <a:solidFill>
                            <a:schemeClr val="dk1"/>
                          </a:solidFill>
                          <a:latin typeface="Segoe UI" panose="020B0502040204020203" pitchFamily="34" charset="0"/>
                          <a:ea typeface="Segoe UI"/>
                          <a:cs typeface="Segoe UI" panose="020B0502040204020203" pitchFamily="34" charset="0"/>
                        </a:rPr>
                        <a:t> x 18.9 x 7.9” / 106 x 48 x 20 cm</a:t>
                      </a:r>
                    </a:p>
                  </a:txBody>
                  <a:tcPr>
                    <a:noFill/>
                  </a:tcPr>
                </a:tc>
                <a:extLst>
                  <a:ext uri="{0D108BD9-81ED-4DB2-BD59-A6C34878D82A}">
                    <a16:rowId xmlns:a16="http://schemas.microsoft.com/office/drawing/2014/main" val="10002"/>
                  </a:ext>
                </a:extLst>
              </a:tr>
              <a:tr h="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50" b="1" baseline="0" noProof="0" dirty="0">
                          <a:solidFill>
                            <a:schemeClr val="dk1"/>
                          </a:solidFill>
                          <a:latin typeface="Segoe UI" panose="020B0502040204020203" pitchFamily="34" charset="0"/>
                          <a:ea typeface="Segoe UI"/>
                          <a:cs typeface="Segoe UI" panose="020B0502040204020203" pitchFamily="34" charset="0"/>
                        </a:rPr>
                        <a:t>Weight:</a:t>
                      </a:r>
                      <a:r>
                        <a:rPr lang="en-US" sz="650" b="0" baseline="0" noProof="0" dirty="0">
                          <a:solidFill>
                            <a:schemeClr val="dk1"/>
                          </a:solidFill>
                          <a:latin typeface="Segoe UI" panose="020B0502040204020203" pitchFamily="34" charset="0"/>
                          <a:ea typeface="Segoe UI"/>
                          <a:cs typeface="Segoe UI" panose="020B0502040204020203" pitchFamily="34" charset="0"/>
                        </a:rPr>
                        <a:t> </a:t>
                      </a:r>
                      <a:r>
                        <a:rPr lang="en-US" sz="650" b="0" baseline="0" noProof="0" dirty="0">
                          <a:solidFill>
                            <a:schemeClr val="dk1"/>
                          </a:solidFill>
                          <a:highlight>
                            <a:srgbClr val="FFFF00"/>
                          </a:highlight>
                          <a:latin typeface="Segoe UI" panose="020B0502040204020203" pitchFamily="34" charset="0"/>
                          <a:ea typeface="Segoe UI"/>
                          <a:cs typeface="Segoe UI" panose="020B0502040204020203" pitchFamily="34" charset="0"/>
                        </a:rPr>
                        <a:t>TBC</a:t>
                      </a:r>
                    </a:p>
                  </a:txBody>
                  <a:tcPr>
                    <a:solidFill>
                      <a:schemeClr val="bg1">
                        <a:lumMod val="95000"/>
                      </a:schemeClr>
                    </a:solidFill>
                  </a:tcPr>
                </a:tc>
                <a:extLst>
                  <a:ext uri="{0D108BD9-81ED-4DB2-BD59-A6C34878D82A}">
                    <a16:rowId xmlns:a16="http://schemas.microsoft.com/office/drawing/2014/main" val="3844635488"/>
                  </a:ext>
                </a:extLst>
              </a:tr>
            </a:tbl>
          </a:graphicData>
        </a:graphic>
      </p:graphicFrame>
      <p:graphicFrame>
        <p:nvGraphicFramePr>
          <p:cNvPr id="20" name="Tableau 19">
            <a:extLst>
              <a:ext uri="{FF2B5EF4-FFF2-40B4-BE49-F238E27FC236}">
                <a16:creationId xmlns:a16="http://schemas.microsoft.com/office/drawing/2014/main" id="{8BFDBEC0-3BB2-AE16-2A36-B6F0F8F02BEB}"/>
              </a:ext>
            </a:extLst>
          </p:cNvPr>
          <p:cNvGraphicFramePr>
            <a:graphicFrameLocks noGrp="1"/>
          </p:cNvGraphicFramePr>
          <p:nvPr>
            <p:extLst>
              <p:ext uri="{D42A27DB-BD31-4B8C-83A1-F6EECF244321}">
                <p14:modId xmlns:p14="http://schemas.microsoft.com/office/powerpoint/2010/main" val="2869144934"/>
              </p:ext>
            </p:extLst>
          </p:nvPr>
        </p:nvGraphicFramePr>
        <p:xfrm>
          <a:off x="3227835" y="658396"/>
          <a:ext cx="3393568" cy="5786373"/>
        </p:xfrm>
        <a:graphic>
          <a:graphicData uri="http://schemas.openxmlformats.org/drawingml/2006/table">
            <a:tbl>
              <a:tblPr firstRow="1" bandRow="1">
                <a:tableStyleId>{5C22544A-7EE6-4342-B048-85BDC9FD1C3A}</a:tableStyleId>
              </a:tblPr>
              <a:tblGrid>
                <a:gridCol w="1002645">
                  <a:extLst>
                    <a:ext uri="{9D8B030D-6E8A-4147-A177-3AD203B41FA5}">
                      <a16:colId xmlns:a16="http://schemas.microsoft.com/office/drawing/2014/main" val="20000"/>
                    </a:ext>
                  </a:extLst>
                </a:gridCol>
                <a:gridCol w="2390923">
                  <a:extLst>
                    <a:ext uri="{9D8B030D-6E8A-4147-A177-3AD203B41FA5}">
                      <a16:colId xmlns:a16="http://schemas.microsoft.com/office/drawing/2014/main" val="20001"/>
                    </a:ext>
                  </a:extLst>
                </a:gridCol>
              </a:tblGrid>
              <a:tr h="36000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en-US" sz="900" b="0" u="none" noProof="0" dirty="0">
                        <a:solidFill>
                          <a:schemeClr val="tx1"/>
                        </a:solidFill>
                        <a:latin typeface="Segoe UI" panose="020B0502040204020203" pitchFamily="34" charset="0"/>
                        <a:ea typeface="Verdana" panose="020B0604030504040204" pitchFamily="34" charset="0"/>
                        <a:cs typeface="Segoe UI" panose="020B0502040204020203" pitchFamily="34" charset="0"/>
                      </a:endParaRPr>
                    </a:p>
                  </a:txBody>
                  <a:tcPr anchor="ctr">
                    <a:solidFill>
                      <a:srgbClr val="0DFFBC"/>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1000" u="none" noProof="0" dirty="0">
                          <a:solidFill>
                            <a:schemeClr val="tx1"/>
                          </a:solidFill>
                          <a:latin typeface="Segoe UI" panose="020B0502040204020203" pitchFamily="34" charset="0"/>
                          <a:ea typeface="Segoe UI"/>
                          <a:cs typeface="Segoe UI" panose="020B0502040204020203" pitchFamily="34" charset="0"/>
                        </a:rPr>
                        <a:t>TECHNICAL SPECIFICATIONS</a:t>
                      </a:r>
                    </a:p>
                  </a:txBody>
                  <a:tcPr anchor="ctr">
                    <a:solidFill>
                      <a:srgbClr val="0DFFBC"/>
                    </a:solidFill>
                  </a:tcPr>
                </a:tc>
                <a:extLst>
                  <a:ext uri="{0D108BD9-81ED-4DB2-BD59-A6C34878D82A}">
                    <a16:rowId xmlns:a16="http://schemas.microsoft.com/office/drawing/2014/main" val="10000"/>
                  </a:ext>
                </a:extLst>
              </a:tr>
              <a:tr h="190122">
                <a:tc rowSpan="3">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noProof="0" dirty="0">
                          <a:solidFill>
                            <a:schemeClr val="tx1"/>
                          </a:solidFill>
                          <a:latin typeface="Segoe UI" panose="020B0502040204020203" pitchFamily="34" charset="0"/>
                          <a:ea typeface="Segoe UI"/>
                          <a:cs typeface="Segoe UI" panose="020B0502040204020203" pitchFamily="34" charset="0"/>
                        </a:rPr>
                        <a:t>DIMENSIONS/</a:t>
                      </a:r>
                    </a:p>
                    <a:p>
                      <a:pPr marL="0" marR="0" indent="0" algn="ctr" defTabSz="914343" rtl="0" eaLnBrk="1" fontAlgn="auto" latinLnBrk="0" hangingPunct="1">
                        <a:lnSpc>
                          <a:spcPct val="100000"/>
                        </a:lnSpc>
                        <a:spcBef>
                          <a:spcPts val="0"/>
                        </a:spcBef>
                        <a:spcAft>
                          <a:spcPts val="0"/>
                        </a:spcAft>
                        <a:buClrTx/>
                        <a:buSzTx/>
                        <a:buFontTx/>
                        <a:buNone/>
                        <a:tabLst/>
                        <a:defRPr/>
                      </a:pPr>
                      <a:r>
                        <a:rPr lang="en-US" sz="600" b="1" noProof="0" dirty="0">
                          <a:solidFill>
                            <a:schemeClr val="tx1"/>
                          </a:solidFill>
                          <a:latin typeface="Segoe UI" panose="020B0502040204020203" pitchFamily="34" charset="0"/>
                          <a:ea typeface="Segoe UI"/>
                          <a:cs typeface="Segoe UI" panose="020B0502040204020203" pitchFamily="34" charset="0"/>
                        </a:rPr>
                        <a:t>WEIGHT</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noProof="0" dirty="0">
                          <a:solidFill>
                            <a:schemeClr val="tx1"/>
                          </a:solidFill>
                          <a:latin typeface="Segoe UI" panose="020B0502040204020203" pitchFamily="34" charset="0"/>
                          <a:ea typeface="Segoe UI"/>
                          <a:cs typeface="Segoe UI" panose="020B0502040204020203" pitchFamily="34" charset="0"/>
                        </a:rPr>
                        <a:t>Dimensions with feet folded in: 37.4 x 13.9 x 3.7” / 95 x 35.3 x 9.5 cm (including height of platters’ central spindle)</a:t>
                      </a:r>
                    </a:p>
                  </a:txBody>
                  <a:tcPr anchor="ctr">
                    <a:solidFill>
                      <a:schemeClr val="bg1">
                        <a:lumMod val="95000"/>
                      </a:schemeClr>
                    </a:solidFill>
                  </a:tcPr>
                </a:tc>
                <a:extLst>
                  <a:ext uri="{0D108BD9-81ED-4DB2-BD59-A6C34878D82A}">
                    <a16:rowId xmlns:a16="http://schemas.microsoft.com/office/drawing/2014/main" val="10001"/>
                  </a:ext>
                </a:extLst>
              </a:tr>
              <a:tr h="0">
                <a:tc vMerge="1">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en-US" sz="700" b="1" noProof="0" dirty="0">
                        <a:solidFill>
                          <a:schemeClr val="tx1"/>
                        </a:solidFill>
                        <a:latin typeface="Segoe UI" panose="020B0502040204020203" pitchFamily="34" charset="0"/>
                        <a:ea typeface="Verdana" panose="020B0604030504040204" pitchFamily="34" charset="0"/>
                        <a:cs typeface="Segoe UI" panose="020B0502040204020203" pitchFamily="34" charset="0"/>
                      </a:endParaRP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baseline="0" noProof="0" dirty="0">
                          <a:solidFill>
                            <a:schemeClr val="tx1"/>
                          </a:solidFill>
                          <a:latin typeface="Segoe UI" panose="020B0502040204020203" pitchFamily="34" charset="0"/>
                          <a:ea typeface="Segoe UI"/>
                          <a:cs typeface="Segoe UI" panose="020B0502040204020203" pitchFamily="34" charset="0"/>
                        </a:rPr>
                        <a:t>Dimensions with feet extended: 37.4 x 13.9 x 5.1” / 95 x 35.3 x 13 cm</a:t>
                      </a:r>
                    </a:p>
                  </a:txBody>
                  <a:tcPr anchor="ctr">
                    <a:solidFill>
                      <a:schemeClr val="bg1"/>
                    </a:solidFill>
                  </a:tcPr>
                </a:tc>
                <a:extLst>
                  <a:ext uri="{0D108BD9-81ED-4DB2-BD59-A6C34878D82A}">
                    <a16:rowId xmlns:a16="http://schemas.microsoft.com/office/drawing/2014/main" val="10002"/>
                  </a:ext>
                </a:extLst>
              </a:tr>
              <a:tr h="0">
                <a:tc vMerge="1">
                  <a:txBody>
                    <a:bodyPr/>
                    <a:lstStyle/>
                    <a:p>
                      <a:endParaRPr lang="en-FR"/>
                    </a:p>
                  </a:txBody>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baseline="0" noProof="0" dirty="0">
                          <a:solidFill>
                            <a:schemeClr val="tx1"/>
                          </a:solidFill>
                          <a:latin typeface="Segoe UI" panose="020B0502040204020203" pitchFamily="34" charset="0"/>
                          <a:ea typeface="Segoe UI"/>
                          <a:cs typeface="Segoe UI" panose="020B0502040204020203" pitchFamily="34" charset="0"/>
                        </a:rPr>
                        <a:t>Controller weight: 16.1 lb / 7.3 kg</a:t>
                      </a:r>
                    </a:p>
                  </a:txBody>
                  <a:tcPr anchor="ctr">
                    <a:solidFill>
                      <a:schemeClr val="bg1">
                        <a:lumMod val="95000"/>
                      </a:schemeClr>
                    </a:solidFill>
                  </a:tcPr>
                </a:tc>
                <a:extLst>
                  <a:ext uri="{0D108BD9-81ED-4DB2-BD59-A6C34878D82A}">
                    <a16:rowId xmlns:a16="http://schemas.microsoft.com/office/drawing/2014/main" val="588106871"/>
                  </a:ext>
                </a:extLst>
              </a:tr>
              <a:tr h="190122">
                <a:tc rowSpan="3">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noProof="0" dirty="0">
                          <a:solidFill>
                            <a:schemeClr val="tx1"/>
                          </a:solidFill>
                          <a:latin typeface="Segoe UI" panose="020B0502040204020203" pitchFamily="34" charset="0"/>
                          <a:ea typeface="Segoe UI"/>
                          <a:cs typeface="Segoe UI" panose="020B0502040204020203" pitchFamily="34" charset="0"/>
                        </a:rPr>
                        <a:t>CONNECTORS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noProof="0" dirty="0">
                          <a:solidFill>
                            <a:schemeClr val="tx1"/>
                          </a:solidFill>
                          <a:latin typeface="Segoe UI" panose="020B0502040204020203" pitchFamily="34" charset="0"/>
                          <a:ea typeface="Segoe UI"/>
                          <a:cs typeface="Segoe UI" panose="020B0502040204020203" pitchFamily="34" charset="0"/>
                        </a:rPr>
                        <a:t>Computer: 2 USB-C ports (for 1 or 2 computers)</a:t>
                      </a:r>
                    </a:p>
                  </a:txBody>
                  <a:tcPr anchor="ctr">
                    <a:noFill/>
                  </a:tcPr>
                </a:tc>
                <a:extLst>
                  <a:ext uri="{0D108BD9-81ED-4DB2-BD59-A6C34878D82A}">
                    <a16:rowId xmlns:a16="http://schemas.microsoft.com/office/drawing/2014/main" val="10003"/>
                  </a:ext>
                </a:extLst>
              </a:tr>
              <a:tr h="184005">
                <a:tc vMerge="1">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fr-FR" sz="700" dirty="0">
                        <a:solidFill>
                          <a:schemeClr val="bg1">
                            <a:lumMod val="50000"/>
                          </a:schemeClr>
                        </a:solidFill>
                        <a:latin typeface="Segoe UI" panose="020B0502040204020203" pitchFamily="34" charset="0"/>
                        <a:ea typeface="Verdana" panose="020B0604030504040204" pitchFamily="34" charset="0"/>
                        <a:cs typeface="Segoe UI" panose="020B0502040204020203" pitchFamily="34" charset="0"/>
                      </a:endParaRPr>
                    </a:p>
                  </a:txBody>
                  <a:tcPr anchor="ctr">
                    <a:solidFill>
                      <a:schemeClr val="bg1"/>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baseline="0" noProof="0" dirty="0">
                          <a:solidFill>
                            <a:schemeClr val="tx1"/>
                          </a:solidFill>
                          <a:latin typeface="Segoe UI" panose="020B0502040204020203" pitchFamily="34" charset="0"/>
                          <a:ea typeface="Segoe UI"/>
                          <a:cs typeface="Segoe UI" panose="020B0502040204020203" pitchFamily="34" charset="0"/>
                        </a:rPr>
                        <a:t>Power supply: DC socket (18.5 V / 2.6 A)</a:t>
                      </a:r>
                    </a:p>
                  </a:txBody>
                  <a:tcPr anchor="ctr">
                    <a:solidFill>
                      <a:schemeClr val="bg1">
                        <a:lumMod val="95000"/>
                      </a:schemeClr>
                    </a:solidFill>
                  </a:tcPr>
                </a:tc>
                <a:extLst>
                  <a:ext uri="{0D108BD9-81ED-4DB2-BD59-A6C34878D82A}">
                    <a16:rowId xmlns:a16="http://schemas.microsoft.com/office/drawing/2014/main" val="10004"/>
                  </a:ext>
                </a:extLst>
              </a:tr>
              <a:tr h="184005">
                <a:tc vMerge="1">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fr-FR" sz="700" dirty="0">
                        <a:solidFill>
                          <a:schemeClr val="bg1">
                            <a:lumMod val="50000"/>
                          </a:schemeClr>
                        </a:solidFill>
                        <a:latin typeface="Segoe UI" panose="020B0502040204020203" pitchFamily="34" charset="0"/>
                        <a:ea typeface="Verdana" panose="020B0604030504040204" pitchFamily="34" charset="0"/>
                        <a:cs typeface="Segoe UI" panose="020B0502040204020203" pitchFamily="34" charset="0"/>
                      </a:endParaRP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0" noProof="0" dirty="0">
                          <a:solidFill>
                            <a:schemeClr val="tx1"/>
                          </a:solidFill>
                          <a:latin typeface="Segoe UI" panose="020B0502040204020203" pitchFamily="34" charset="0"/>
                          <a:ea typeface="Segoe UI"/>
                          <a:cs typeface="Segoe UI" panose="020B0502040204020203" pitchFamily="34" charset="0"/>
                        </a:rPr>
                        <a:t>Male USB-C connector (to plug into the computer)</a:t>
                      </a:r>
                    </a:p>
                  </a:txBody>
                  <a:tcPr anchor="ctr">
                    <a:noFill/>
                  </a:tcPr>
                </a:tc>
                <a:extLst>
                  <a:ext uri="{0D108BD9-81ED-4DB2-BD59-A6C34878D82A}">
                    <a16:rowId xmlns:a16="http://schemas.microsoft.com/office/drawing/2014/main" val="10005"/>
                  </a:ext>
                </a:extLst>
              </a:tr>
              <a:tr h="122670">
                <a:tc rowSpan="3">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i="0" baseline="0" noProof="0" dirty="0">
                          <a:solidFill>
                            <a:schemeClr val="tx1"/>
                          </a:solidFill>
                          <a:latin typeface="Segoe UI" panose="020B0502040204020203" pitchFamily="34" charset="0"/>
                          <a:ea typeface="Segoe UI"/>
                          <a:cs typeface="Segoe UI" panose="020B0502040204020203" pitchFamily="34" charset="0"/>
                        </a:rPr>
                        <a:t>AUDIO OUTPUTS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Master: 2 x balanced XLR (+28 dBu) + 2 x RCA (+7 dBu)</a:t>
                      </a:r>
                    </a:p>
                  </a:txBody>
                  <a:tcPr anchor="ctr">
                    <a:solidFill>
                      <a:schemeClr val="bg1">
                        <a:lumMod val="95000"/>
                      </a:schemeClr>
                    </a:solidFill>
                  </a:tcPr>
                </a:tc>
                <a:extLst>
                  <a:ext uri="{0D108BD9-81ED-4DB2-BD59-A6C34878D82A}">
                    <a16:rowId xmlns:a16="http://schemas.microsoft.com/office/drawing/2014/main" val="2050619174"/>
                  </a:ext>
                </a:extLst>
              </a:tr>
              <a:tr h="122670">
                <a:tc vMerge="1">
                  <a:txBody>
                    <a:bodyPr/>
                    <a:lstStyle/>
                    <a:p>
                      <a:endParaRPr lang="en-FR"/>
                    </a:p>
                  </a:txBody>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Headphones outputs: 1/4“ / 6.35 mm stereo jack + 1/8” / 3.5 mm stereo mini-jack</a:t>
                      </a:r>
                    </a:p>
                  </a:txBody>
                  <a:tcPr anchor="ctr">
                    <a:solidFill>
                      <a:schemeClr val="bg1"/>
                    </a:solidFill>
                  </a:tcPr>
                </a:tc>
                <a:extLst>
                  <a:ext uri="{0D108BD9-81ED-4DB2-BD59-A6C34878D82A}">
                    <a16:rowId xmlns:a16="http://schemas.microsoft.com/office/drawing/2014/main" val="511621217"/>
                  </a:ext>
                </a:extLst>
              </a:tr>
              <a:tr h="122670">
                <a:tc vMerge="1">
                  <a:txBody>
                    <a:bodyPr/>
                    <a:lstStyle/>
                    <a:p>
                      <a:endParaRPr lang="en-FR"/>
                    </a:p>
                  </a:txBody>
                  <a:tcPr/>
                </a:tc>
                <a:tc>
                  <a:txBody>
                    <a:bodyPr/>
                    <a:lstStyle/>
                    <a:p>
                      <a:pPr marL="0" marR="0" lvl="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Booth output: 2 x balanced 1/4“ / 6.35 mm jacks</a:t>
                      </a:r>
                    </a:p>
                  </a:txBody>
                  <a:tcPr anchor="ctr">
                    <a:solidFill>
                      <a:schemeClr val="bg1">
                        <a:lumMod val="95000"/>
                      </a:schemeClr>
                    </a:solidFill>
                  </a:tcPr>
                </a:tc>
                <a:extLst>
                  <a:ext uri="{0D108BD9-81ED-4DB2-BD59-A6C34878D82A}">
                    <a16:rowId xmlns:a16="http://schemas.microsoft.com/office/drawing/2014/main" val="4051440976"/>
                  </a:ext>
                </a:extLst>
              </a:tr>
              <a:tr h="184005">
                <a:tc rowSpan="2">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i="0" baseline="0" noProof="0" dirty="0">
                          <a:solidFill>
                            <a:schemeClr val="tx1"/>
                          </a:solidFill>
                          <a:latin typeface="Segoe UI" panose="020B0502040204020203" pitchFamily="34" charset="0"/>
                          <a:ea typeface="Segoe UI"/>
                          <a:cs typeface="Segoe UI" panose="020B0502040204020203" pitchFamily="34" charset="0"/>
                        </a:rPr>
                        <a:t>AUDIO INPUTS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Microphone: balanced XLR / 1/4“ / 6.35 mm jack combo</a:t>
                      </a:r>
                      <a:br>
                        <a:rPr lang="en-US" sz="600" noProof="0" dirty="0">
                          <a:solidFill>
                            <a:schemeClr val="tx1"/>
                          </a:solidFill>
                          <a:latin typeface="Segoe UI" panose="020B0502040204020203" pitchFamily="34" charset="0"/>
                          <a:ea typeface="Segoe UI"/>
                          <a:cs typeface="Segoe UI" panose="020B0502040204020203" pitchFamily="34" charset="0"/>
                        </a:rPr>
                      </a:br>
                      <a:r>
                        <a:rPr lang="en-US" sz="600" noProof="0" dirty="0">
                          <a:solidFill>
                            <a:schemeClr val="tx1"/>
                          </a:solidFill>
                          <a:latin typeface="Segoe UI" panose="020B0502040204020203" pitchFamily="34" charset="0"/>
                          <a:ea typeface="Segoe UI"/>
                          <a:cs typeface="Segoe UI" panose="020B0502040204020203" pitchFamily="34" charset="0"/>
                        </a:rPr>
                        <a:t>Gain from 0 to +60 dB</a:t>
                      </a:r>
                    </a:p>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Tone control</a:t>
                      </a:r>
                    </a:p>
                  </a:txBody>
                  <a:tcPr anchor="ctr">
                    <a:solidFill>
                      <a:schemeClr val="bg1"/>
                    </a:solidFill>
                  </a:tcPr>
                </a:tc>
                <a:extLst>
                  <a:ext uri="{0D108BD9-81ED-4DB2-BD59-A6C34878D82A}">
                    <a16:rowId xmlns:a16="http://schemas.microsoft.com/office/drawing/2014/main" val="2579706008"/>
                  </a:ext>
                </a:extLst>
              </a:tr>
              <a:tr h="184005">
                <a:tc vMerge="1">
                  <a:txBody>
                    <a:bodyPr/>
                    <a:lstStyle/>
                    <a:p>
                      <a:endParaRPr lang="en-FR"/>
                    </a:p>
                  </a:txBody>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Auxiliary: 2 x RCA</a:t>
                      </a:r>
                    </a:p>
                  </a:txBody>
                  <a:tcPr anchor="ctr">
                    <a:solidFill>
                      <a:schemeClr val="bg1">
                        <a:lumMod val="95000"/>
                      </a:schemeClr>
                    </a:solidFill>
                  </a:tcPr>
                </a:tc>
                <a:extLst>
                  <a:ext uri="{0D108BD9-81ED-4DB2-BD59-A6C34878D82A}">
                    <a16:rowId xmlns:a16="http://schemas.microsoft.com/office/drawing/2014/main" val="3750843037"/>
                  </a:ext>
                </a:extLst>
              </a:tr>
              <a:tr h="368010">
                <a:tc>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i="0" baseline="0" noProof="0" dirty="0">
                          <a:solidFill>
                            <a:schemeClr val="tx1"/>
                          </a:solidFill>
                          <a:latin typeface="Segoe UI" panose="020B0502040204020203" pitchFamily="34" charset="0"/>
                          <a:ea typeface="Segoe UI"/>
                          <a:cs typeface="Segoe UI" panose="020B0502040204020203" pitchFamily="34" charset="0"/>
                        </a:rPr>
                        <a:t>CONTROLS PER DECK</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noProof="0" dirty="0">
                          <a:solidFill>
                            <a:schemeClr val="tx1"/>
                          </a:solidFill>
                          <a:latin typeface="Segoe UI" panose="020B0502040204020203" pitchFamily="34" charset="0"/>
                          <a:ea typeface="Segoe UI"/>
                          <a:cs typeface="Segoe UI" panose="020B0502040204020203" pitchFamily="34" charset="0"/>
                        </a:rPr>
                        <a:t>Motorized jog wheel / Play, Cue, Sync, Shift / Browser (Load, Prepare) / Tempo fader (Range, Pitch Bend </a:t>
                      </a:r>
                      <a:r>
                        <a:rPr lang="en-US" sz="600" baseline="0" noProof="0" dirty="0">
                          <a:solidFill>
                            <a:schemeClr val="tx1"/>
                          </a:solidFill>
                          <a:latin typeface="Segoe UI" panose="020B0502040204020203" pitchFamily="34" charset="0"/>
                          <a:ea typeface="Segoe UI"/>
                          <a:cs typeface="Segoe UI" panose="020B0502040204020203" pitchFamily="34" charset="0"/>
                        </a:rPr>
                        <a:t>-/+</a:t>
                      </a:r>
                      <a:r>
                        <a:rPr lang="en-US" sz="600" noProof="0" dirty="0">
                          <a:solidFill>
                            <a:schemeClr val="tx1"/>
                          </a:solidFill>
                          <a:latin typeface="Segoe UI" panose="020B0502040204020203" pitchFamily="34" charset="0"/>
                          <a:ea typeface="Segoe UI"/>
                          <a:cs typeface="Segoe UI" panose="020B0502040204020203" pitchFamily="34" charset="0"/>
                        </a:rPr>
                        <a:t>) / Stems: Vocal – Instrument / Slip &amp; Slip Release</a:t>
                      </a:r>
                    </a:p>
                  </a:txBody>
                  <a:tcPr anchor="ctr">
                    <a:solidFill>
                      <a:schemeClr val="bg1"/>
                    </a:solidFill>
                  </a:tcPr>
                </a:tc>
                <a:extLst>
                  <a:ext uri="{0D108BD9-81ED-4DB2-BD59-A6C34878D82A}">
                    <a16:rowId xmlns:a16="http://schemas.microsoft.com/office/drawing/2014/main" val="491104361"/>
                  </a:ext>
                </a:extLst>
              </a:tr>
              <a:tr h="593190">
                <a:tc rowSpan="3">
                  <a:txBody>
                    <a:bodyPr/>
                    <a:lstStyle/>
                    <a:p>
                      <a:pPr marL="0" marR="0" indent="0" algn="ctr" defTabSz="914343" rtl="0" eaLnBrk="1" fontAlgn="auto" latinLnBrk="0" hangingPunct="1">
                        <a:lnSpc>
                          <a:spcPct val="100000"/>
                        </a:lnSpc>
                        <a:spcBef>
                          <a:spcPts val="0"/>
                        </a:spcBef>
                        <a:spcAft>
                          <a:spcPts val="0"/>
                        </a:spcAft>
                        <a:buClrTx/>
                        <a:buSzTx/>
                        <a:buFontTx/>
                        <a:buNone/>
                        <a:tabLst/>
                        <a:defRPr/>
                      </a:pPr>
                      <a:r>
                        <a:rPr lang="en-US" sz="600" b="1" i="0" baseline="0" noProof="0" dirty="0">
                          <a:solidFill>
                            <a:schemeClr val="tx1"/>
                          </a:solidFill>
                          <a:latin typeface="Segoe UI" panose="020B0502040204020203" pitchFamily="34" charset="0"/>
                          <a:ea typeface="Segoe UI"/>
                          <a:cs typeface="Segoe UI" panose="020B0502040204020203" pitchFamily="34" charset="0"/>
                        </a:rPr>
                        <a:t>MIXER AREA CONTROLS</a:t>
                      </a:r>
                    </a:p>
                  </a:txBody>
                  <a:tcPr anchor="ctr">
                    <a:solidFill>
                      <a:schemeClr val="bg1">
                        <a:lumMod val="95000"/>
                      </a:schemeClr>
                    </a:solid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1" noProof="0" dirty="0">
                          <a:solidFill>
                            <a:schemeClr val="tx1"/>
                          </a:solidFill>
                          <a:latin typeface="Segoe UI" panose="020B0502040204020203" pitchFamily="34" charset="0"/>
                          <a:ea typeface="Segoe UI"/>
                          <a:cs typeface="Segoe UI" panose="020B0502040204020203" pitchFamily="34" charset="0"/>
                        </a:rPr>
                        <a:t>Top zone</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noProof="0" dirty="0">
                          <a:solidFill>
                            <a:schemeClr val="tx1"/>
                          </a:solidFill>
                          <a:latin typeface="Segoe UI" panose="020B0502040204020203" pitchFamily="34" charset="0"/>
                          <a:ea typeface="Segoe UI"/>
                          <a:cs typeface="Segoe UI" panose="020B0502040204020203" pitchFamily="34" charset="0"/>
                        </a:rPr>
                        <a:t>Per deck: 1 Gain + </a:t>
                      </a:r>
                      <a:r>
                        <a:rPr lang="en-US" sz="600" baseline="0" noProof="0" dirty="0">
                          <a:solidFill>
                            <a:schemeClr val="tx1"/>
                          </a:solidFill>
                          <a:latin typeface="Segoe UI" panose="020B0502040204020203" pitchFamily="34" charset="0"/>
                          <a:ea typeface="Segoe UI"/>
                          <a:cs typeface="Segoe UI" panose="020B0502040204020203" pitchFamily="34" charset="0"/>
                        </a:rPr>
                        <a:t>3 EQ + 1 Filter + 1 USB selector</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Master Volume, Booth, Sampler, Aux, Mic, Headphones</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Mic tone, Cue-to-Mix (headphones)</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4 FX channels (filter, rev., dub echo, noise) + FX sampler</a:t>
                      </a:r>
                    </a:p>
                  </a:txBody>
                  <a:tcPr anchor="ctr">
                    <a:solidFill>
                      <a:schemeClr val="bg1">
                        <a:lumMod val="95000"/>
                      </a:schemeClr>
                    </a:solidFill>
                  </a:tcPr>
                </a:tc>
                <a:extLst>
                  <a:ext uri="{0D108BD9-81ED-4DB2-BD59-A6C34878D82A}">
                    <a16:rowId xmlns:a16="http://schemas.microsoft.com/office/drawing/2014/main" val="10006"/>
                  </a:ext>
                </a:extLst>
              </a:tr>
              <a:tr h="432048">
                <a:tc vMerge="1">
                  <a:txBody>
                    <a:bodyPr/>
                    <a:lstStyle/>
                    <a:p>
                      <a:endParaRPr lang="en-FR"/>
                    </a:p>
                  </a:txBody>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1" baseline="0" noProof="0" dirty="0">
                          <a:solidFill>
                            <a:schemeClr val="tx1"/>
                          </a:solidFill>
                          <a:latin typeface="Segoe UI" panose="020B0502040204020203" pitchFamily="34" charset="0"/>
                          <a:ea typeface="Segoe UI"/>
                          <a:cs typeface="Segoe UI" panose="020B0502040204020203" pitchFamily="34" charset="0"/>
                        </a:rPr>
                        <a:t>Middle zone</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noProof="0" dirty="0">
                          <a:solidFill>
                            <a:schemeClr val="tx1"/>
                          </a:solidFill>
                          <a:latin typeface="Segoe UI" panose="020B0502040204020203" pitchFamily="34" charset="0"/>
                          <a:ea typeface="Segoe UI"/>
                          <a:cs typeface="Segoe UI" panose="020B0502040204020203" pitchFamily="34" charset="0"/>
                        </a:rPr>
                        <a:t>Per deck: </a:t>
                      </a:r>
                      <a:r>
                        <a:rPr lang="en-US" sz="600" baseline="0" noProof="0" dirty="0">
                          <a:solidFill>
                            <a:schemeClr val="tx1"/>
                          </a:solidFill>
                          <a:latin typeface="Segoe UI" panose="020B0502040204020203" pitchFamily="34" charset="0"/>
                          <a:ea typeface="Segoe UI"/>
                          <a:cs typeface="Segoe UI" panose="020B0502040204020203" pitchFamily="34" charset="0"/>
                        </a:rPr>
                        <a:t>Autoloop + Loop In/Out</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noProof="0" dirty="0">
                          <a:solidFill>
                            <a:schemeClr val="tx1"/>
                          </a:solidFill>
                          <a:latin typeface="Segoe UI" panose="020B0502040204020203" pitchFamily="34" charset="0"/>
                          <a:ea typeface="Segoe UI"/>
                          <a:cs typeface="Segoe UI" panose="020B0502040204020203" pitchFamily="34" charset="0"/>
                        </a:rPr>
                        <a:t>Per deck: </a:t>
                      </a:r>
                      <a:r>
                        <a:rPr lang="en-US" sz="600" baseline="0" noProof="0" dirty="0">
                          <a:solidFill>
                            <a:schemeClr val="tx1"/>
                          </a:solidFill>
                          <a:latin typeface="Segoe UI" panose="020B0502040204020203" pitchFamily="34" charset="0"/>
                          <a:ea typeface="Segoe UI"/>
                          <a:cs typeface="Segoe UI" panose="020B0502040204020203" pitchFamily="34" charset="0"/>
                        </a:rPr>
                        <a:t>FX paddle</a:t>
                      </a:r>
                    </a:p>
                    <a:p>
                      <a:pPr marL="87313" marR="0" indent="-87313" algn="l" defTabSz="914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FX Depth + 6 FX + Tap + Beat -/+</a:t>
                      </a:r>
                    </a:p>
                  </a:txBody>
                  <a:tcPr anchor="ctr">
                    <a:solidFill>
                      <a:schemeClr val="bg1"/>
                    </a:solidFill>
                  </a:tcPr>
                </a:tc>
                <a:extLst>
                  <a:ext uri="{0D108BD9-81ED-4DB2-BD59-A6C34878D82A}">
                    <a16:rowId xmlns:a16="http://schemas.microsoft.com/office/drawing/2014/main" val="1327724617"/>
                  </a:ext>
                </a:extLst>
              </a:tr>
              <a:tr h="484658">
                <a:tc vMerge="1">
                  <a:txBody>
                    <a:bodyPr/>
                    <a:lstStyle/>
                    <a:p>
                      <a:endParaRPr lang="en-FR"/>
                    </a:p>
                  </a:txBody>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600" b="1" baseline="0" noProof="0" dirty="0">
                          <a:solidFill>
                            <a:schemeClr val="tx1"/>
                          </a:solidFill>
                          <a:latin typeface="Segoe UI" panose="020B0502040204020203" pitchFamily="34" charset="0"/>
                          <a:ea typeface="Segoe UI"/>
                          <a:cs typeface="Segoe UI" panose="020B0502040204020203" pitchFamily="34" charset="0"/>
                        </a:rPr>
                        <a:t>Bottom zone</a:t>
                      </a:r>
                    </a:p>
                    <a:p>
                      <a:pPr marL="0" marR="0" indent="0" algn="l" defTabSz="914343" rtl="0" eaLnBrk="1" fontAlgn="auto" latinLnBrk="0" hangingPunct="1">
                        <a:lnSpc>
                          <a:spcPct val="100000"/>
                        </a:lnSpc>
                        <a:spcBef>
                          <a:spcPts val="0"/>
                        </a:spcBef>
                        <a:spcAft>
                          <a:spcPts val="0"/>
                        </a:spcAft>
                        <a:buClrTx/>
                        <a:buSzTx/>
                        <a:buFontTx/>
                        <a:buNone/>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2 x (8 RGB pads + 4 modes)</a:t>
                      </a:r>
                    </a:p>
                    <a:p>
                      <a:pPr marL="0" marR="0" indent="0" algn="l" defTabSz="914343" rtl="0" eaLnBrk="1" fontAlgn="auto" latinLnBrk="0" hangingPunct="1">
                        <a:lnSpc>
                          <a:spcPct val="100000"/>
                        </a:lnSpc>
                        <a:spcBef>
                          <a:spcPts val="0"/>
                        </a:spcBef>
                        <a:spcAft>
                          <a:spcPts val="0"/>
                        </a:spcAft>
                        <a:buClrTx/>
                        <a:buSzTx/>
                        <a:buFontTx/>
                        <a:buNone/>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 Shift + 2 x Monitoring + 2 x 2 parameters</a:t>
                      </a:r>
                    </a:p>
                    <a:p>
                      <a:pPr marL="0" marR="0" indent="0" algn="l" defTabSz="914343" rtl="0" eaLnBrk="1" fontAlgn="auto" latinLnBrk="0" hangingPunct="1">
                        <a:lnSpc>
                          <a:spcPct val="100000"/>
                        </a:lnSpc>
                        <a:spcBef>
                          <a:spcPts val="0"/>
                        </a:spcBef>
                        <a:spcAft>
                          <a:spcPts val="0"/>
                        </a:spcAft>
                        <a:buClrTx/>
                        <a:buSzTx/>
                        <a:buFontTx/>
                        <a:buNone/>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2 x volume faders</a:t>
                      </a:r>
                    </a:p>
                    <a:p>
                      <a:pPr marL="0" marR="0" indent="0" algn="l" defTabSz="914343" rtl="0" eaLnBrk="1" fontAlgn="auto" latinLnBrk="0" hangingPunct="1">
                        <a:lnSpc>
                          <a:spcPct val="100000"/>
                        </a:lnSpc>
                        <a:spcBef>
                          <a:spcPts val="0"/>
                        </a:spcBef>
                        <a:spcAft>
                          <a:spcPts val="0"/>
                        </a:spcAft>
                        <a:buClrTx/>
                        <a:buSzTx/>
                        <a:buFontTx/>
                        <a:buNone/>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1 x contactless crossfader</a:t>
                      </a:r>
                    </a:p>
                  </a:txBody>
                  <a:tcPr anchor="ctr">
                    <a:solidFill>
                      <a:schemeClr val="bg1">
                        <a:lumMod val="95000"/>
                      </a:schemeClr>
                    </a:solidFill>
                  </a:tcPr>
                </a:tc>
                <a:extLst>
                  <a:ext uri="{0D108BD9-81ED-4DB2-BD59-A6C34878D82A}">
                    <a16:rowId xmlns:a16="http://schemas.microsoft.com/office/drawing/2014/main" val="985916127"/>
                  </a:ext>
                </a:extLst>
              </a:tr>
              <a:tr h="337518">
                <a:tc>
                  <a:txBody>
                    <a:bodyPr/>
                    <a:lstStyle/>
                    <a:p>
                      <a:pPr marL="0" marR="0" lvl="0" indent="0" algn="ctr" defTabSz="914343" rtl="0" eaLnBrk="1" fontAlgn="auto" latinLnBrk="0" hangingPunct="1">
                        <a:lnSpc>
                          <a:spcPct val="100000"/>
                        </a:lnSpc>
                        <a:spcBef>
                          <a:spcPts val="0"/>
                        </a:spcBef>
                        <a:spcAft>
                          <a:spcPts val="0"/>
                        </a:spcAft>
                        <a:buClrTx/>
                        <a:buSzTx/>
                        <a:buFontTx/>
                        <a:buNone/>
                        <a:tabLst/>
                        <a:defRPr/>
                      </a:pPr>
                      <a:r>
                        <a:rPr lang="en-US" sz="600" b="1" baseline="0" noProof="0" dirty="0">
                          <a:solidFill>
                            <a:schemeClr val="tx1"/>
                          </a:solidFill>
                          <a:latin typeface="Segoe UI" panose="020B0502040204020203" pitchFamily="34" charset="0"/>
                          <a:ea typeface="Segoe UI"/>
                          <a:cs typeface="Segoe UI" panose="020B0502040204020203" pitchFamily="34" charset="0"/>
                        </a:rPr>
                        <a:t>CONTACTLESS CROSSFADER</a:t>
                      </a:r>
                    </a:p>
                  </a:txBody>
                  <a:tcPr anchor="ctr">
                    <a:solidFill>
                      <a:schemeClr val="bg1">
                        <a:lumMod val="95000"/>
                      </a:schemeClr>
                    </a:solidFill>
                  </a:tcPr>
                </a:tc>
                <a:tc>
                  <a:txBody>
                    <a:bodyPr/>
                    <a:lstStyle/>
                    <a:p>
                      <a:pPr marL="0" marR="0" lvl="0" indent="0" algn="l" defTabSz="914343" rtl="0" eaLnBrk="1" fontAlgn="auto" latinLnBrk="0" hangingPunct="1">
                        <a:lnSpc>
                          <a:spcPct val="100000"/>
                        </a:lnSpc>
                        <a:spcBef>
                          <a:spcPts val="0"/>
                        </a:spcBef>
                        <a:spcAft>
                          <a:spcPts val="0"/>
                        </a:spcAft>
                        <a:buClrTx/>
                        <a:buSzTx/>
                        <a:buFontTx/>
                        <a:buNone/>
                        <a:tabLst/>
                        <a:defRPr/>
                      </a:pPr>
                      <a:r>
                        <a:rPr lang="en-US" sz="600" baseline="0" noProof="0" dirty="0">
                          <a:solidFill>
                            <a:schemeClr val="tx1"/>
                          </a:solidFill>
                          <a:latin typeface="Segoe UI" panose="020B0502040204020203" pitchFamily="34" charset="0"/>
                          <a:ea typeface="Segoe UI"/>
                          <a:cs typeface="Segoe UI" panose="020B0502040204020203" pitchFamily="34" charset="0"/>
                        </a:rPr>
                        <a:t>Front panel settings: weight, curve, reverse and cut off</a:t>
                      </a:r>
                    </a:p>
                  </a:txBody>
                  <a:tcPr anchor="ctr">
                    <a:solidFill>
                      <a:schemeClr val="bg1"/>
                    </a:solidFill>
                  </a:tcPr>
                </a:tc>
                <a:extLst>
                  <a:ext uri="{0D108BD9-81ED-4DB2-BD59-A6C34878D82A}">
                    <a16:rowId xmlns:a16="http://schemas.microsoft.com/office/drawing/2014/main" val="1646613434"/>
                  </a:ext>
                </a:extLst>
              </a:tr>
              <a:tr h="337518">
                <a:tc>
                  <a:txBody>
                    <a:bodyPr/>
                    <a:lstStyle/>
                    <a:p>
                      <a:pPr marL="0" marR="0" lvl="0" indent="0" algn="ctr" defTabSz="914343" rtl="0" eaLnBrk="1" fontAlgn="auto" latinLnBrk="0" hangingPunct="1">
                        <a:lnSpc>
                          <a:spcPct val="100000"/>
                        </a:lnSpc>
                        <a:spcBef>
                          <a:spcPts val="0"/>
                        </a:spcBef>
                        <a:spcAft>
                          <a:spcPts val="0"/>
                        </a:spcAft>
                        <a:buClrTx/>
                        <a:buSzTx/>
                        <a:buFontTx/>
                        <a:buNone/>
                        <a:tabLst/>
                        <a:defRPr/>
                      </a:pPr>
                      <a:r>
                        <a:rPr lang="en-US" sz="600" b="1" baseline="0" noProof="0" dirty="0">
                          <a:solidFill>
                            <a:schemeClr val="tx1"/>
                          </a:solidFill>
                          <a:latin typeface="Segoe UI" panose="020B0502040204020203" pitchFamily="34" charset="0"/>
                          <a:ea typeface="Segoe UI"/>
                          <a:cs typeface="Segoe UI" panose="020B0502040204020203" pitchFamily="34" charset="0"/>
                        </a:rPr>
                        <a:t>SERATO DJ PRO</a:t>
                      </a:r>
                    </a:p>
                  </a:txBody>
                  <a:tcPr anchor="ctr">
                    <a:solidFill>
                      <a:schemeClr val="bg1">
                        <a:lumMod val="95000"/>
                      </a:schemeClr>
                    </a:solidFill>
                  </a:tcPr>
                </a:tc>
                <a:tc>
                  <a:txBody>
                    <a:bodyPr/>
                    <a:lstStyle/>
                    <a:p>
                      <a:pPr marL="0" marR="0" lvl="0" indent="0" algn="l" defTabSz="914343" rtl="0" eaLnBrk="1" fontAlgn="auto" latinLnBrk="0" hangingPunct="1">
                        <a:lnSpc>
                          <a:spcPct val="100000"/>
                        </a:lnSpc>
                        <a:spcBef>
                          <a:spcPts val="0"/>
                        </a:spcBef>
                        <a:spcAft>
                          <a:spcPts val="0"/>
                        </a:spcAft>
                        <a:buClrTx/>
                        <a:buSzTx/>
                        <a:buFontTx/>
                        <a:buNone/>
                        <a:tabLst/>
                        <a:defRPr/>
                      </a:pPr>
                      <a:r>
                        <a:rPr lang="en-US" sz="500" baseline="0" noProof="0" dirty="0">
                          <a:solidFill>
                            <a:schemeClr val="tx1"/>
                          </a:solidFill>
                          <a:latin typeface="Segoe UI" panose="020B0502040204020203" pitchFamily="34" charset="0"/>
                          <a:ea typeface="Segoe UI"/>
                          <a:cs typeface="Segoe UI" panose="020B0502040204020203" pitchFamily="34" charset="0"/>
                          <a:hlinkClick r:id="rId2"/>
                        </a:rPr>
                        <a:t>https://serato.com/dj/pro/downloads?systemrequirements</a:t>
                      </a:r>
                    </a:p>
                  </a:txBody>
                  <a:tcPr anchor="ctr">
                    <a:solidFill>
                      <a:schemeClr val="bg1">
                        <a:lumMod val="95000"/>
                      </a:schemeClr>
                    </a:solidFill>
                  </a:tcPr>
                </a:tc>
                <a:extLst>
                  <a:ext uri="{0D108BD9-81ED-4DB2-BD59-A6C34878D82A}">
                    <a16:rowId xmlns:a16="http://schemas.microsoft.com/office/drawing/2014/main" val="10014"/>
                  </a:ext>
                </a:extLst>
              </a:tr>
              <a:tr h="304800">
                <a:tc>
                  <a:txBody>
                    <a:bodyPr/>
                    <a:lstStyle/>
                    <a:p>
                      <a:pPr marL="0" marR="0" lvl="0" indent="0" algn="ctr" defTabSz="914343" rtl="0" eaLnBrk="1" fontAlgn="auto" latinLnBrk="0" hangingPunct="1">
                        <a:lnSpc>
                          <a:spcPct val="100000"/>
                        </a:lnSpc>
                        <a:spcBef>
                          <a:spcPts val="0"/>
                        </a:spcBef>
                        <a:spcAft>
                          <a:spcPts val="0"/>
                        </a:spcAft>
                        <a:buClrTx/>
                        <a:buSzTx/>
                        <a:buFontTx/>
                        <a:buNone/>
                        <a:tabLst/>
                        <a:defRPr/>
                      </a:pPr>
                      <a:r>
                        <a:rPr lang="en-US" sz="600" b="1" baseline="0" noProof="0" dirty="0">
                          <a:solidFill>
                            <a:schemeClr val="tx1"/>
                          </a:solidFill>
                          <a:latin typeface="Segoe UI" panose="020B0502040204020203" pitchFamily="34" charset="0"/>
                          <a:ea typeface="Segoe UI"/>
                          <a:cs typeface="Segoe UI" panose="020B0502040204020203" pitchFamily="34" charset="0"/>
                        </a:rPr>
                        <a:t>DJUCED</a:t>
                      </a:r>
                      <a:r>
                        <a:rPr lang="en-US" sz="600" b="1" baseline="30000" noProof="0" dirty="0">
                          <a:solidFill>
                            <a:schemeClr val="tx1"/>
                          </a:solidFill>
                          <a:latin typeface="Segoe UI" panose="020B0502040204020203" pitchFamily="34" charset="0"/>
                          <a:ea typeface="Segoe UI"/>
                          <a:cs typeface="Segoe UI" panose="020B0502040204020203" pitchFamily="34" charset="0"/>
                        </a:rPr>
                        <a:t>®</a:t>
                      </a:r>
                      <a:r>
                        <a:rPr lang="en-US" sz="600" b="1" baseline="0" noProof="0" dirty="0">
                          <a:solidFill>
                            <a:schemeClr val="tx1"/>
                          </a:solidFill>
                          <a:latin typeface="Segoe UI" panose="020B0502040204020203" pitchFamily="34" charset="0"/>
                          <a:ea typeface="Segoe UI"/>
                          <a:cs typeface="Segoe UI" panose="020B0502040204020203" pitchFamily="34" charset="0"/>
                        </a:rPr>
                        <a:t> PRO</a:t>
                      </a:r>
                    </a:p>
                  </a:txBody>
                  <a:tcPr anchor="ctr">
                    <a:solidFill>
                      <a:schemeClr val="bg1">
                        <a:lumMod val="95000"/>
                      </a:schemeClr>
                    </a:solidFill>
                  </a:tcPr>
                </a:tc>
                <a:tc>
                  <a:txBody>
                    <a:bodyPr/>
                    <a:lstStyle/>
                    <a:p>
                      <a:pPr marL="0" marR="0" lvl="0" indent="0" algn="l" defTabSz="914343" rtl="0" eaLnBrk="1" fontAlgn="auto" latinLnBrk="0" hangingPunct="1">
                        <a:lnSpc>
                          <a:spcPct val="100000"/>
                        </a:lnSpc>
                        <a:spcBef>
                          <a:spcPts val="0"/>
                        </a:spcBef>
                        <a:spcAft>
                          <a:spcPts val="0"/>
                        </a:spcAft>
                        <a:buClrTx/>
                        <a:buSzTx/>
                        <a:buFontTx/>
                        <a:buNone/>
                        <a:tabLst/>
                        <a:defRPr/>
                      </a:pPr>
                      <a:r>
                        <a:rPr lang="en-US" sz="500" baseline="0" noProof="0" dirty="0">
                          <a:solidFill>
                            <a:schemeClr val="tx1"/>
                          </a:solidFill>
                          <a:latin typeface="Segoe UI" panose="020B0502040204020203" pitchFamily="34" charset="0"/>
                          <a:ea typeface="Segoe UI"/>
                          <a:cs typeface="Segoe UI" panose="020B0502040204020203" pitchFamily="34" charset="0"/>
                          <a:hlinkClick r:id="rId3"/>
                        </a:rPr>
                        <a:t>https://www.djuced.com/downloaddjuced/</a:t>
                      </a:r>
                    </a:p>
                  </a:txBody>
                  <a:tcPr marR="0" anchor="ctr">
                    <a:noFill/>
                  </a:tcPr>
                </a:tc>
                <a:extLst>
                  <a:ext uri="{0D108BD9-81ED-4DB2-BD59-A6C34878D82A}">
                    <a16:rowId xmlns:a16="http://schemas.microsoft.com/office/drawing/2014/main" val="10015"/>
                  </a:ext>
                </a:extLst>
              </a:tr>
            </a:tbl>
          </a:graphicData>
        </a:graphic>
      </p:graphicFrame>
      <p:graphicFrame>
        <p:nvGraphicFramePr>
          <p:cNvPr id="21" name="Tableau 20">
            <a:extLst>
              <a:ext uri="{FF2B5EF4-FFF2-40B4-BE49-F238E27FC236}">
                <a16:creationId xmlns:a16="http://schemas.microsoft.com/office/drawing/2014/main" id="{B1CE10C1-9DFC-E8F2-977C-0017AAE90171}"/>
              </a:ext>
            </a:extLst>
          </p:cNvPr>
          <p:cNvGraphicFramePr>
            <a:graphicFrameLocks noGrp="1"/>
          </p:cNvGraphicFramePr>
          <p:nvPr>
            <p:extLst>
              <p:ext uri="{D42A27DB-BD31-4B8C-83A1-F6EECF244321}">
                <p14:modId xmlns:p14="http://schemas.microsoft.com/office/powerpoint/2010/main" val="3329837823"/>
              </p:ext>
            </p:extLst>
          </p:nvPr>
        </p:nvGraphicFramePr>
        <p:xfrm>
          <a:off x="236596" y="5718730"/>
          <a:ext cx="2781781" cy="1576200"/>
        </p:xfrm>
        <a:graphic>
          <a:graphicData uri="http://schemas.openxmlformats.org/drawingml/2006/table">
            <a:tbl>
              <a:tblPr firstRow="1" bandRow="1">
                <a:tableStyleId>{5C22544A-7EE6-4342-B048-85BDC9FD1C3A}</a:tableStyleId>
              </a:tblPr>
              <a:tblGrid>
                <a:gridCol w="2781781">
                  <a:extLst>
                    <a:ext uri="{9D8B030D-6E8A-4147-A177-3AD203B41FA5}">
                      <a16:colId xmlns:a16="http://schemas.microsoft.com/office/drawing/2014/main" val="20000"/>
                    </a:ext>
                  </a:extLst>
                </a:gridCol>
              </a:tblGrid>
              <a:tr h="28080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1000" b="1" u="none" noProof="0" dirty="0">
                          <a:solidFill>
                            <a:schemeClr val="tx1"/>
                          </a:solidFill>
                          <a:latin typeface="Segoe UI" panose="020B0502040204020203" pitchFamily="34" charset="0"/>
                          <a:ea typeface="Segoe UI"/>
                          <a:cs typeface="Segoe UI" panose="020B0502040204020203" pitchFamily="34" charset="0"/>
                        </a:rPr>
                        <a:t>BOX CONTENTS</a:t>
                      </a:r>
                    </a:p>
                  </a:txBody>
                  <a:tcPr anchor="ctr">
                    <a:solidFill>
                      <a:srgbClr val="0DFFBC"/>
                    </a:solidFill>
                  </a:tcPr>
                </a:tc>
                <a:extLst>
                  <a:ext uri="{0D108BD9-81ED-4DB2-BD59-A6C34878D82A}">
                    <a16:rowId xmlns:a16="http://schemas.microsoft.com/office/drawing/2014/main" val="10000"/>
                  </a:ext>
                </a:extLst>
              </a:tr>
              <a:tr h="193250">
                <a:tc>
                  <a:txBody>
                    <a:bodyPr/>
                    <a:lstStyle/>
                    <a:p>
                      <a:r>
                        <a:rPr lang="en-US" sz="700" b="0" baseline="0" noProof="0" dirty="0">
                          <a:solidFill>
                            <a:schemeClr val="tx1"/>
                          </a:solidFill>
                          <a:latin typeface="Segoe UI" panose="020B0502040204020203" pitchFamily="34" charset="0"/>
                          <a:cs typeface="Segoe UI" panose="020B0502040204020203" pitchFamily="34" charset="0"/>
                        </a:rPr>
                        <a:t>Hercules DJControl T10 controller</a:t>
                      </a:r>
                    </a:p>
                  </a:txBody>
                  <a:tcPr anchor="ctr">
                    <a:solidFill>
                      <a:schemeClr val="bg1">
                        <a:lumMod val="95000"/>
                      </a:schemeClr>
                    </a:solidFill>
                  </a:tcPr>
                </a:tc>
                <a:extLst>
                  <a:ext uri="{0D108BD9-81ED-4DB2-BD59-A6C34878D82A}">
                    <a16:rowId xmlns:a16="http://schemas.microsoft.com/office/drawing/2014/main" val="10001"/>
                  </a:ext>
                </a:extLst>
              </a:tr>
              <a:tr h="19325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0" noProof="0" dirty="0">
                          <a:solidFill>
                            <a:schemeClr val="tx1"/>
                          </a:solidFill>
                          <a:latin typeface="Segoe UI" panose="020B0502040204020203" pitchFamily="34" charset="0"/>
                          <a:cs typeface="Segoe UI" panose="020B0502040204020203" pitchFamily="34" charset="0"/>
                        </a:rPr>
                        <a:t>Electrical adapter with Europlug and U.S. plug connectors</a:t>
                      </a:r>
                    </a:p>
                  </a:txBody>
                  <a:tcPr anchor="ctr">
                    <a:noFill/>
                  </a:tcPr>
                </a:tc>
                <a:extLst>
                  <a:ext uri="{0D108BD9-81ED-4DB2-BD59-A6C34878D82A}">
                    <a16:rowId xmlns:a16="http://schemas.microsoft.com/office/drawing/2014/main" val="10002"/>
                  </a:ext>
                </a:extLst>
              </a:tr>
              <a:tr h="193250">
                <a:tc>
                  <a:txBody>
                    <a:bodyPr/>
                    <a:lstStyle/>
                    <a:p>
                      <a:r>
                        <a:rPr lang="en-US" sz="700" b="0" baseline="0" noProof="0" dirty="0">
                          <a:solidFill>
                            <a:schemeClr val="tx1"/>
                          </a:solidFill>
                          <a:latin typeface="Segoe UI" panose="020B0502040204020203" pitchFamily="34" charset="0"/>
                          <a:cs typeface="Segoe UI" panose="020B0502040204020203" pitchFamily="34" charset="0"/>
                        </a:rPr>
                        <a:t>USB-C cable</a:t>
                      </a:r>
                    </a:p>
                  </a:txBody>
                  <a:tcPr anchor="ctr">
                    <a:solidFill>
                      <a:schemeClr val="bg1">
                        <a:lumMod val="95000"/>
                      </a:schemeClr>
                    </a:solidFill>
                  </a:tcPr>
                </a:tc>
                <a:extLst>
                  <a:ext uri="{0D108BD9-81ED-4DB2-BD59-A6C34878D82A}">
                    <a16:rowId xmlns:a16="http://schemas.microsoft.com/office/drawing/2014/main" val="2004155853"/>
                  </a:ext>
                </a:extLst>
              </a:tr>
              <a:tr h="193250">
                <a:tc>
                  <a:txBody>
                    <a:bodyPr/>
                    <a:lstStyle/>
                    <a:p>
                      <a:pPr marL="0" marR="0" lvl="0" indent="0" algn="l" defTabSz="914343" rtl="0" eaLnBrk="1" fontAlgn="auto" latinLnBrk="0" hangingPunct="1">
                        <a:lnSpc>
                          <a:spcPct val="100000"/>
                        </a:lnSpc>
                        <a:spcBef>
                          <a:spcPts val="0"/>
                        </a:spcBef>
                        <a:spcAft>
                          <a:spcPts val="0"/>
                        </a:spcAft>
                        <a:buClrTx/>
                        <a:buSzTx/>
                        <a:buFontTx/>
                        <a:buNone/>
                        <a:tabLst/>
                        <a:defRPr/>
                      </a:pPr>
                      <a:r>
                        <a:rPr lang="en-US" sz="700" b="0" baseline="0" noProof="0" dirty="0">
                          <a:solidFill>
                            <a:schemeClr val="tx1"/>
                          </a:solidFill>
                          <a:latin typeface="Segoe UI" panose="020B0502040204020203" pitchFamily="34" charset="0"/>
                          <a:cs typeface="Segoe UI" panose="020B0502040204020203" pitchFamily="34" charset="0"/>
                        </a:rPr>
                        <a:t>2 x 10” vinyl discs + 2 x Dr. Suzuki felt slipmats + 2 x Dr. Suzuki slipsheets</a:t>
                      </a:r>
                    </a:p>
                  </a:txBody>
                  <a:tcPr anchor="ctr">
                    <a:noFill/>
                  </a:tcPr>
                </a:tc>
                <a:extLst>
                  <a:ext uri="{0D108BD9-81ED-4DB2-BD59-A6C34878D82A}">
                    <a16:rowId xmlns:a16="http://schemas.microsoft.com/office/drawing/2014/main" val="2901160958"/>
                  </a:ext>
                </a:extLst>
              </a:tr>
              <a:tr h="193250">
                <a:tc>
                  <a:txBody>
                    <a:bodyPr/>
                    <a:lstStyle/>
                    <a:p>
                      <a:r>
                        <a:rPr lang="en-US" sz="700" baseline="0" noProof="0" dirty="0">
                          <a:solidFill>
                            <a:schemeClr val="tx1"/>
                          </a:solidFill>
                          <a:latin typeface="Segoe UI" panose="020B0502040204020203" pitchFamily="34" charset="0"/>
                          <a:ea typeface="Segoe UI"/>
                          <a:cs typeface="Segoe UI" panose="020B0502040204020203" pitchFamily="34" charset="0"/>
                        </a:rPr>
                        <a:t>DJUCED</a:t>
                      </a:r>
                      <a:r>
                        <a:rPr lang="en-US" sz="700" baseline="30000" noProof="0" dirty="0">
                          <a:solidFill>
                            <a:schemeClr val="tx1"/>
                          </a:solidFill>
                          <a:latin typeface="Segoe UI" panose="020B0502040204020203" pitchFamily="34" charset="0"/>
                          <a:ea typeface="Segoe UI"/>
                          <a:cs typeface="Segoe UI" panose="020B0502040204020203" pitchFamily="34" charset="0"/>
                        </a:rPr>
                        <a:t>®</a:t>
                      </a:r>
                      <a:r>
                        <a:rPr lang="en-US" sz="700" baseline="0" noProof="0" dirty="0">
                          <a:solidFill>
                            <a:schemeClr val="tx1"/>
                          </a:solidFill>
                          <a:latin typeface="Segoe UI" panose="020B0502040204020203" pitchFamily="34" charset="0"/>
                          <a:ea typeface="Segoe UI"/>
                          <a:cs typeface="Segoe UI" panose="020B0502040204020203" pitchFamily="34" charset="0"/>
                        </a:rPr>
                        <a:t> PRO</a:t>
                      </a:r>
                      <a:r>
                        <a:rPr lang="en-US" sz="700" dirty="0">
                          <a:solidFill>
                            <a:schemeClr val="tx1"/>
                          </a:solidFill>
                        </a:rPr>
                        <a:t> </a:t>
                      </a:r>
                      <a:r>
                        <a:rPr lang="en-US" sz="700" b="0" baseline="0" noProof="0" dirty="0">
                          <a:solidFill>
                            <a:schemeClr val="tx1"/>
                          </a:solidFill>
                          <a:latin typeface="Segoe UI" panose="020B0502040204020203" pitchFamily="34" charset="0"/>
                          <a:ea typeface="Segoe UI"/>
                          <a:cs typeface="Segoe UI" panose="020B0502040204020203" pitchFamily="34" charset="0"/>
                        </a:rPr>
                        <a:t>and</a:t>
                      </a:r>
                      <a:r>
                        <a:rPr lang="en-US" sz="700" b="0" dirty="0">
                          <a:solidFill>
                            <a:schemeClr val="tx1"/>
                          </a:solidFill>
                          <a:latin typeface="Segoe UI" panose="020B0502040204020203" pitchFamily="34" charset="0"/>
                          <a:ea typeface="Segoe UI"/>
                          <a:cs typeface="Segoe UI" panose="020B0502040204020203" pitchFamily="34" charset="0"/>
                        </a:rPr>
                        <a:t> </a:t>
                      </a:r>
                      <a:r>
                        <a:rPr lang="en-US" sz="700" b="0" baseline="0" noProof="0" dirty="0">
                          <a:solidFill>
                            <a:schemeClr val="tx1"/>
                          </a:solidFill>
                          <a:latin typeface="Segoe UI" panose="020B0502040204020203" pitchFamily="34" charset="0"/>
                          <a:ea typeface="Segoe UI"/>
                          <a:cs typeface="Segoe UI" panose="020B0502040204020203" pitchFamily="34" charset="0"/>
                        </a:rPr>
                        <a:t>Serato DJ Pro</a:t>
                      </a:r>
                      <a:r>
                        <a:rPr lang="en-US" sz="700" dirty="0">
                          <a:solidFill>
                            <a:schemeClr val="tx1"/>
                          </a:solidFill>
                        </a:rPr>
                        <a:t> licenses (+ </a:t>
                      </a:r>
                      <a:r>
                        <a:rPr lang="fr-FR" sz="700" b="0" baseline="0" noProof="0" dirty="0" err="1">
                          <a:solidFill>
                            <a:schemeClr val="tx1"/>
                          </a:solidFill>
                          <a:latin typeface="Segoe UI" panose="020B0502040204020203" pitchFamily="34" charset="0"/>
                          <a:cs typeface="Segoe UI" panose="020B0502040204020203" pitchFamily="34" charset="0"/>
                        </a:rPr>
                        <a:t>P’nT</a:t>
                      </a:r>
                      <a:r>
                        <a:rPr lang="fr-FR" sz="700" b="0" baseline="0" noProof="0" dirty="0">
                          <a:solidFill>
                            <a:schemeClr val="tx1"/>
                          </a:solidFill>
                          <a:latin typeface="Segoe UI" panose="020B0502040204020203" pitchFamily="34" charset="0"/>
                          <a:cs typeface="Segoe UI" panose="020B0502040204020203" pitchFamily="34" charset="0"/>
                        </a:rPr>
                        <a:t> DJ)</a:t>
                      </a:r>
                      <a:endParaRPr lang="en-US" sz="70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2549701610"/>
                  </a:ext>
                </a:extLst>
              </a:tr>
              <a:tr h="19325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0" noProof="0" dirty="0">
                          <a:solidFill>
                            <a:schemeClr val="tx1"/>
                          </a:solidFill>
                          <a:latin typeface="Segoe UI" panose="020B0502040204020203" pitchFamily="34" charset="0"/>
                          <a:cs typeface="Segoe UI" panose="020B0502040204020203" pitchFamily="34" charset="0"/>
                        </a:rPr>
                        <a:t>Installation guide + Warranty card</a:t>
                      </a:r>
                    </a:p>
                  </a:txBody>
                  <a:tcPr anchor="ctr">
                    <a:noFill/>
                  </a:tcPr>
                </a:tc>
                <a:extLst>
                  <a:ext uri="{0D108BD9-81ED-4DB2-BD59-A6C34878D82A}">
                    <a16:rowId xmlns:a16="http://schemas.microsoft.com/office/drawing/2014/main" val="10003"/>
                  </a:ext>
                </a:extLst>
              </a:tr>
            </a:tbl>
          </a:graphicData>
        </a:graphic>
      </p:graphicFrame>
      <p:graphicFrame>
        <p:nvGraphicFramePr>
          <p:cNvPr id="22" name="Tableau 21">
            <a:extLst>
              <a:ext uri="{FF2B5EF4-FFF2-40B4-BE49-F238E27FC236}">
                <a16:creationId xmlns:a16="http://schemas.microsoft.com/office/drawing/2014/main" id="{C5D2990B-28CB-E99B-B660-1F87F6C9811A}"/>
              </a:ext>
            </a:extLst>
          </p:cNvPr>
          <p:cNvGraphicFramePr>
            <a:graphicFrameLocks noGrp="1"/>
          </p:cNvGraphicFramePr>
          <p:nvPr>
            <p:extLst>
              <p:ext uri="{D42A27DB-BD31-4B8C-83A1-F6EECF244321}">
                <p14:modId xmlns:p14="http://schemas.microsoft.com/office/powerpoint/2010/main" val="3764171645"/>
              </p:ext>
            </p:extLst>
          </p:nvPr>
        </p:nvGraphicFramePr>
        <p:xfrm>
          <a:off x="3227835" y="7144447"/>
          <a:ext cx="3393568" cy="1271400"/>
        </p:xfrm>
        <a:graphic>
          <a:graphicData uri="http://schemas.openxmlformats.org/drawingml/2006/table">
            <a:tbl>
              <a:tblPr firstRow="1" bandRow="1">
                <a:tableStyleId>{073A0DAA-6AF3-43AB-8588-CEC1D06C72B9}</a:tableStyleId>
              </a:tblPr>
              <a:tblGrid>
                <a:gridCol w="1857349">
                  <a:extLst>
                    <a:ext uri="{9D8B030D-6E8A-4147-A177-3AD203B41FA5}">
                      <a16:colId xmlns:a16="http://schemas.microsoft.com/office/drawing/2014/main" val="20000"/>
                    </a:ext>
                  </a:extLst>
                </a:gridCol>
                <a:gridCol w="1536219">
                  <a:extLst>
                    <a:ext uri="{9D8B030D-6E8A-4147-A177-3AD203B41FA5}">
                      <a16:colId xmlns:a16="http://schemas.microsoft.com/office/drawing/2014/main" val="20001"/>
                    </a:ext>
                  </a:extLst>
                </a:gridCol>
              </a:tblGrid>
              <a:tr h="280800">
                <a:tc gridSpan="2">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1000" b="1" u="none" noProof="0" dirty="0">
                          <a:solidFill>
                            <a:schemeClr val="tx1"/>
                          </a:solidFill>
                          <a:latin typeface="Segoe UI" panose="020B0502040204020203" pitchFamily="34" charset="0"/>
                          <a:ea typeface="Segoe UI"/>
                          <a:cs typeface="Segoe UI" panose="020B0502040204020203" pitchFamily="34" charset="0"/>
                        </a:rPr>
                        <a:t>LOGISTICS INFORMATION</a:t>
                      </a:r>
                    </a:p>
                  </a:txBody>
                  <a:tcPr anchor="ctr">
                    <a:solidFill>
                      <a:srgbClr val="0DFFBC"/>
                    </a:solidFill>
                  </a:tcPr>
                </a:tc>
                <a:tc hMerge="1">
                  <a:txBody>
                    <a:bodyPr/>
                    <a:lstStyle/>
                    <a:p>
                      <a:pPr marL="0" marR="0" indent="0" algn="l" defTabSz="914343" rtl="0" eaLnBrk="1" fontAlgn="auto" latinLnBrk="0" hangingPunct="1">
                        <a:lnSpc>
                          <a:spcPct val="100000"/>
                        </a:lnSpc>
                        <a:spcBef>
                          <a:spcPts val="0"/>
                        </a:spcBef>
                        <a:spcAft>
                          <a:spcPts val="0"/>
                        </a:spcAft>
                        <a:buClrTx/>
                        <a:buSzTx/>
                        <a:buFontTx/>
                        <a:buNone/>
                        <a:tabLst/>
                        <a:defRPr/>
                      </a:pPr>
                      <a:endParaRPr lang="fr-FR" sz="1000" b="1" u="none" kern="1200" dirty="0">
                        <a:solidFill>
                          <a:schemeClr val="bg1"/>
                        </a:solidFill>
                        <a:latin typeface="Corbel" panose="020B050302020402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159177">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1" noProof="0" dirty="0">
                          <a:solidFill>
                            <a:schemeClr val="tx1"/>
                          </a:solidFill>
                          <a:latin typeface="Segoe UI" panose="020B0502040204020203" pitchFamily="34" charset="0"/>
                          <a:cs typeface="Segoe UI" panose="020B0502040204020203" pitchFamily="34" charset="0"/>
                        </a:rPr>
                        <a:t>Product name</a:t>
                      </a:r>
                    </a:p>
                  </a:txBody>
                  <a:tcPr>
                    <a:solidFill>
                      <a:schemeClr val="bg1">
                        <a:lumMod val="95000"/>
                      </a:schemeClr>
                    </a:solidFill>
                  </a:tcPr>
                </a:tc>
                <a:tc>
                  <a:txBody>
                    <a:bodyPr/>
                    <a:lstStyle/>
                    <a:p>
                      <a:r>
                        <a:rPr lang="en-US" sz="700" b="1" baseline="0" noProof="0" dirty="0">
                          <a:solidFill>
                            <a:schemeClr val="tx1"/>
                          </a:solidFill>
                          <a:latin typeface="Segoe UI" panose="020B0502040204020203" pitchFamily="34" charset="0"/>
                          <a:cs typeface="Segoe UI" panose="020B0502040204020203" pitchFamily="34" charset="0"/>
                        </a:rPr>
                        <a:t>DJControl T10 EU-US</a:t>
                      </a:r>
                    </a:p>
                  </a:txBody>
                  <a:tcPr>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1" i="0" baseline="0" noProof="0" dirty="0">
                          <a:solidFill>
                            <a:schemeClr val="tx1"/>
                          </a:solidFill>
                          <a:latin typeface="Segoe UI" panose="020B0502040204020203" pitchFamily="34" charset="0"/>
                          <a:ea typeface="Segoe UI"/>
                          <a:cs typeface="Segoe UI" panose="020B0502040204020203" pitchFamily="34" charset="0"/>
                        </a:rPr>
                        <a:t>Product reference</a:t>
                      </a:r>
                    </a:p>
                  </a:txBody>
                  <a:tcPr>
                    <a:noFill/>
                  </a:tcPr>
                </a:tc>
                <a:tc>
                  <a:txBody>
                    <a:bodyPr/>
                    <a:lstStyle/>
                    <a:p>
                      <a:pPr marL="0" marR="0" indent="0" algn="l" defTabSz="914343" rtl="0" eaLnBrk="1" fontAlgn="auto" latinLnBrk="0" hangingPunct="1">
                        <a:lnSpc>
                          <a:spcPct val="100000"/>
                        </a:lnSpc>
                        <a:spcBef>
                          <a:spcPts val="0"/>
                        </a:spcBef>
                        <a:spcAft>
                          <a:spcPts val="0"/>
                        </a:spcAft>
                        <a:buClrTx/>
                        <a:buSzTx/>
                        <a:buFontTx/>
                        <a:buNone/>
                        <a:tabLst/>
                        <a:defRPr/>
                      </a:pPr>
                      <a:r>
                        <a:rPr lang="en-US" sz="700" b="0" i="0" baseline="0" noProof="0" dirty="0">
                          <a:solidFill>
                            <a:schemeClr val="tx1"/>
                          </a:solidFill>
                          <a:latin typeface="Segoe UI" panose="020B0502040204020203" pitchFamily="34" charset="0"/>
                          <a:ea typeface="Segoe UI"/>
                          <a:cs typeface="Segoe UI" panose="020B0502040204020203" pitchFamily="34" charset="0"/>
                        </a:rPr>
                        <a:t>4781124</a:t>
                      </a:r>
                    </a:p>
                  </a:txBody>
                  <a:tcPr>
                    <a:noFill/>
                  </a:tcPr>
                </a:tc>
                <a:extLst>
                  <a:ext uri="{0D108BD9-81ED-4DB2-BD59-A6C34878D82A}">
                    <a16:rowId xmlns:a16="http://schemas.microsoft.com/office/drawing/2014/main" val="10002"/>
                  </a:ext>
                </a:extLst>
              </a:tr>
              <a:tr h="122977">
                <a:tc>
                  <a:txBody>
                    <a:bodyPr/>
                    <a:lstStyle/>
                    <a:p>
                      <a:pPr algn="l"/>
                      <a:r>
                        <a:rPr lang="en-US" sz="700" b="1" baseline="0" noProof="0" dirty="0">
                          <a:solidFill>
                            <a:schemeClr val="tx1"/>
                          </a:solidFill>
                          <a:latin typeface="Segoe UI" panose="020B0502040204020203" pitchFamily="34" charset="0"/>
                          <a:cs typeface="Segoe UI" panose="020B0502040204020203" pitchFamily="34" charset="0"/>
                        </a:rPr>
                        <a:t>International barcode (EAN)</a:t>
                      </a:r>
                    </a:p>
                  </a:txBody>
                  <a:tcPr>
                    <a:solidFill>
                      <a:schemeClr val="bg1">
                        <a:lumMod val="95000"/>
                      </a:schemeClr>
                    </a:solidFill>
                  </a:tcPr>
                </a:tc>
                <a:tc>
                  <a:txBody>
                    <a:bodyPr/>
                    <a:lstStyle/>
                    <a:p>
                      <a:r>
                        <a:rPr lang="en-US" sz="700" b="0" baseline="0" noProof="0" dirty="0">
                          <a:solidFill>
                            <a:schemeClr val="tx1"/>
                          </a:solidFill>
                          <a:latin typeface="Segoe UI" panose="020B0502040204020203" pitchFamily="34" charset="0"/>
                          <a:cs typeface="Segoe UI" panose="020B0502040204020203" pitchFamily="34" charset="0"/>
                        </a:rPr>
                        <a:t>3362934747862</a:t>
                      </a:r>
                    </a:p>
                  </a:txBody>
                  <a:tcPr>
                    <a:solidFill>
                      <a:schemeClr val="bg1">
                        <a:lumMod val="95000"/>
                      </a:schemeClr>
                    </a:solidFill>
                  </a:tcPr>
                </a:tc>
                <a:extLst>
                  <a:ext uri="{0D108BD9-81ED-4DB2-BD59-A6C34878D82A}">
                    <a16:rowId xmlns:a16="http://schemas.microsoft.com/office/drawing/2014/main" val="10003"/>
                  </a:ext>
                </a:extLst>
              </a:tr>
              <a:tr h="175689">
                <a:tc>
                  <a:txBody>
                    <a:bodyPr/>
                    <a:lstStyle/>
                    <a:p>
                      <a:pPr algn="l"/>
                      <a:r>
                        <a:rPr lang="en-US" sz="700" b="1" baseline="0" noProof="0" dirty="0">
                          <a:solidFill>
                            <a:schemeClr val="tx1"/>
                          </a:solidFill>
                          <a:latin typeface="Segoe UI" panose="020B0502040204020203" pitchFamily="34" charset="0"/>
                          <a:cs typeface="Segoe UI" panose="020B0502040204020203" pitchFamily="34" charset="0"/>
                        </a:rPr>
                        <a:t>U.S./Canada barcode (UPC-A)</a:t>
                      </a:r>
                    </a:p>
                  </a:txBody>
                  <a:tcPr>
                    <a:noFill/>
                  </a:tcPr>
                </a:tc>
                <a:tc>
                  <a:txBody>
                    <a:bodyPr/>
                    <a:lstStyle/>
                    <a:p>
                      <a:r>
                        <a:rPr lang="en-US" sz="700" b="0" baseline="0" noProof="0" dirty="0">
                          <a:solidFill>
                            <a:schemeClr val="tx1"/>
                          </a:solidFill>
                          <a:latin typeface="Segoe UI" panose="020B0502040204020203" pitchFamily="34" charset="0"/>
                          <a:ea typeface="Segoe UI"/>
                          <a:cs typeface="Segoe UI" panose="020B0502040204020203" pitchFamily="34" charset="0"/>
                        </a:rPr>
                        <a:t>663296426758</a:t>
                      </a:r>
                    </a:p>
                  </a:txBody>
                  <a:tcPr>
                    <a:noFill/>
                  </a:tcPr>
                </a:tc>
                <a:extLst>
                  <a:ext uri="{0D108BD9-81ED-4DB2-BD59-A6C34878D82A}">
                    <a16:rowId xmlns:a16="http://schemas.microsoft.com/office/drawing/2014/main" val="10004"/>
                  </a:ext>
                </a:extLst>
              </a:tr>
              <a:tr h="175689">
                <a:tc>
                  <a:txBody>
                    <a:bodyPr/>
                    <a:lstStyle/>
                    <a:p>
                      <a:pPr algn="l"/>
                      <a:r>
                        <a:rPr lang="en-US" sz="700" b="1" baseline="0" noProof="0" dirty="0">
                          <a:solidFill>
                            <a:schemeClr val="tx1"/>
                          </a:solidFill>
                          <a:latin typeface="Segoe UI" panose="020B0502040204020203" pitchFamily="34" charset="0"/>
                          <a:cs typeface="Segoe UI" panose="020B0502040204020203" pitchFamily="34" charset="0"/>
                        </a:rPr>
                        <a:t>Suggested retail price</a:t>
                      </a:r>
                    </a:p>
                  </a:txBody>
                  <a:tcPr>
                    <a:solidFill>
                      <a:schemeClr val="bg1">
                        <a:lumMod val="95000"/>
                      </a:schemeClr>
                    </a:solidFill>
                  </a:tcPr>
                </a:tc>
                <a:tc>
                  <a:txBody>
                    <a:bodyPr/>
                    <a:lstStyle/>
                    <a:p>
                      <a:r>
                        <a:rPr lang="en-US" sz="700" b="0" baseline="0" noProof="0" dirty="0">
                          <a:solidFill>
                            <a:schemeClr val="tx1"/>
                          </a:solidFill>
                          <a:latin typeface="Segoe UI" panose="020B0502040204020203" pitchFamily="34" charset="0"/>
                          <a:ea typeface="Segoe UI"/>
                          <a:cs typeface="Segoe UI" panose="020B0502040204020203" pitchFamily="34" charset="0"/>
                        </a:rPr>
                        <a:t>$1,399.99 (USD) / €1,299.99</a:t>
                      </a:r>
                    </a:p>
                  </a:txBody>
                  <a:tcPr>
                    <a:solidFill>
                      <a:schemeClr val="bg1">
                        <a:lumMod val="95000"/>
                      </a:schemeClr>
                    </a:solidFill>
                  </a:tcPr>
                </a:tc>
                <a:extLst>
                  <a:ext uri="{0D108BD9-81ED-4DB2-BD59-A6C34878D82A}">
                    <a16:rowId xmlns:a16="http://schemas.microsoft.com/office/drawing/2014/main" val="187624404"/>
                  </a:ext>
                </a:extLst>
              </a:tr>
            </a:tbl>
          </a:graphicData>
        </a:graphic>
      </p:graphicFrame>
      <p:pic>
        <p:nvPicPr>
          <p:cNvPr id="3" name="Graphique 14">
            <a:extLst>
              <a:ext uri="{FF2B5EF4-FFF2-40B4-BE49-F238E27FC236}">
                <a16:creationId xmlns:a16="http://schemas.microsoft.com/office/drawing/2014/main" id="{839B42C1-E135-7E9A-3DC3-89CE3402453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06479" y="728153"/>
            <a:ext cx="1514063" cy="308220"/>
          </a:xfrm>
          <a:prstGeom prst="rect">
            <a:avLst/>
          </a:prstGeom>
        </p:spPr>
      </p:pic>
      <p:pic>
        <p:nvPicPr>
          <p:cNvPr id="10" name="Image 1">
            <a:extLst>
              <a:ext uri="{FF2B5EF4-FFF2-40B4-BE49-F238E27FC236}">
                <a16:creationId xmlns:a16="http://schemas.microsoft.com/office/drawing/2014/main" id="{9C53002F-72D7-EF45-88E6-FB2B3032F972}"/>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686428" y="5317387"/>
            <a:ext cx="1331337" cy="302577"/>
          </a:xfrm>
          <a:prstGeom prst="rect">
            <a:avLst/>
          </a:prstGeom>
        </p:spPr>
      </p:pic>
      <p:pic>
        <p:nvPicPr>
          <p:cNvPr id="11" name="Image 6">
            <a:extLst>
              <a:ext uri="{FF2B5EF4-FFF2-40B4-BE49-F238E27FC236}">
                <a16:creationId xmlns:a16="http://schemas.microsoft.com/office/drawing/2014/main" id="{0C8DA258-0165-911D-325C-BB62D54FB8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561" y="5387707"/>
            <a:ext cx="885491" cy="161938"/>
          </a:xfrm>
          <a:prstGeom prst="rect">
            <a:avLst/>
          </a:prstGeom>
        </p:spPr>
      </p:pic>
      <p:sp>
        <p:nvSpPr>
          <p:cNvPr id="36" name="ZoneTexte 26">
            <a:extLst>
              <a:ext uri="{FF2B5EF4-FFF2-40B4-BE49-F238E27FC236}">
                <a16:creationId xmlns:a16="http://schemas.microsoft.com/office/drawing/2014/main" id="{16068F40-8EC1-7D10-4C8C-8615DDA6739A}"/>
              </a:ext>
            </a:extLst>
          </p:cNvPr>
          <p:cNvSpPr txBox="1"/>
          <p:nvPr/>
        </p:nvSpPr>
        <p:spPr>
          <a:xfrm>
            <a:off x="1758229" y="3896830"/>
            <a:ext cx="1510792" cy="230832"/>
          </a:xfrm>
          <a:prstGeom prst="rect">
            <a:avLst/>
          </a:prstGeom>
          <a:noFill/>
        </p:spPr>
        <p:txBody>
          <a:bodyPr wrap="square" rtlCol="0">
            <a:spAutoFit/>
          </a:bodyPr>
          <a:lstStyle/>
          <a:p>
            <a:pPr algn="ctr"/>
            <a:r>
              <a:rPr lang="en-US" sz="900" b="1" noProof="0" dirty="0">
                <a:latin typeface="Segoe UI" panose="020B0502040204020203" pitchFamily="34" charset="0"/>
                <a:cs typeface="Segoe UI" panose="020B0502040204020203" pitchFamily="34" charset="0"/>
              </a:rPr>
              <a:t>XLR outputs</a:t>
            </a:r>
          </a:p>
        </p:txBody>
      </p:sp>
      <p:grpSp>
        <p:nvGrpSpPr>
          <p:cNvPr id="7" name="Group 6">
            <a:extLst>
              <a:ext uri="{FF2B5EF4-FFF2-40B4-BE49-F238E27FC236}">
                <a16:creationId xmlns:a16="http://schemas.microsoft.com/office/drawing/2014/main" id="{3BBDF849-E710-2F6F-2CEA-A24192D41C40}"/>
              </a:ext>
            </a:extLst>
          </p:cNvPr>
          <p:cNvGrpSpPr/>
          <p:nvPr/>
        </p:nvGrpSpPr>
        <p:grpSpPr>
          <a:xfrm>
            <a:off x="2000990" y="4175269"/>
            <a:ext cx="1007999" cy="1007999"/>
            <a:chOff x="2020859" y="4128265"/>
            <a:chExt cx="1007999" cy="1007999"/>
          </a:xfrm>
        </p:grpSpPr>
        <p:sp>
          <p:nvSpPr>
            <p:cNvPr id="34" name="Oval 33">
              <a:extLst>
                <a:ext uri="{FF2B5EF4-FFF2-40B4-BE49-F238E27FC236}">
                  <a16:creationId xmlns:a16="http://schemas.microsoft.com/office/drawing/2014/main" id="{D61FE758-CB80-9F68-CE46-EE80C3FA70F0}"/>
                </a:ext>
              </a:extLst>
            </p:cNvPr>
            <p:cNvSpPr/>
            <p:nvPr/>
          </p:nvSpPr>
          <p:spPr>
            <a:xfrm>
              <a:off x="2020859" y="4128265"/>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Graphic 38">
              <a:extLst>
                <a:ext uri="{FF2B5EF4-FFF2-40B4-BE49-F238E27FC236}">
                  <a16:creationId xmlns:a16="http://schemas.microsoft.com/office/drawing/2014/main" id="{ACCC96AA-0692-685B-4BF6-9EB8C498161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41044" y="4378606"/>
              <a:ext cx="956396" cy="530953"/>
            </a:xfrm>
            <a:prstGeom prst="rect">
              <a:avLst/>
            </a:prstGeom>
          </p:spPr>
        </p:pic>
      </p:grpSp>
      <p:sp>
        <p:nvSpPr>
          <p:cNvPr id="15" name="ZoneTexte 26">
            <a:extLst>
              <a:ext uri="{FF2B5EF4-FFF2-40B4-BE49-F238E27FC236}">
                <a16:creationId xmlns:a16="http://schemas.microsoft.com/office/drawing/2014/main" id="{1EE129D0-7806-8937-43AD-A51B0692E80E}"/>
              </a:ext>
            </a:extLst>
          </p:cNvPr>
          <p:cNvSpPr txBox="1"/>
          <p:nvPr/>
        </p:nvSpPr>
        <p:spPr>
          <a:xfrm>
            <a:off x="-1" y="2358657"/>
            <a:ext cx="1601803" cy="230832"/>
          </a:xfrm>
          <a:prstGeom prst="rect">
            <a:avLst/>
          </a:prstGeom>
          <a:noFill/>
        </p:spPr>
        <p:txBody>
          <a:bodyPr wrap="square" rtlCol="0">
            <a:spAutoFit/>
          </a:bodyPr>
          <a:lstStyle/>
          <a:p>
            <a:pPr algn="ctr"/>
            <a:r>
              <a:rPr lang="en-US" sz="900" b="1" noProof="0" dirty="0">
                <a:latin typeface="Segoe UI" panose="020B0502040204020203" pitchFamily="34" charset="0"/>
                <a:cs typeface="Segoe UI" panose="020B0502040204020203" pitchFamily="34" charset="0"/>
              </a:rPr>
              <a:t>Dual USB-C inputs</a:t>
            </a:r>
          </a:p>
        </p:txBody>
      </p:sp>
      <p:grpSp>
        <p:nvGrpSpPr>
          <p:cNvPr id="2" name="Group 1">
            <a:extLst>
              <a:ext uri="{FF2B5EF4-FFF2-40B4-BE49-F238E27FC236}">
                <a16:creationId xmlns:a16="http://schemas.microsoft.com/office/drawing/2014/main" id="{E8B1A47F-EACC-AFAA-8CD8-CB6917FC200F}"/>
              </a:ext>
            </a:extLst>
          </p:cNvPr>
          <p:cNvGrpSpPr/>
          <p:nvPr/>
        </p:nvGrpSpPr>
        <p:grpSpPr>
          <a:xfrm>
            <a:off x="296900" y="2665877"/>
            <a:ext cx="1007999" cy="1007999"/>
            <a:chOff x="270825" y="2631999"/>
            <a:chExt cx="1007999" cy="1007999"/>
          </a:xfrm>
        </p:grpSpPr>
        <p:sp>
          <p:nvSpPr>
            <p:cNvPr id="28" name="Oval 27">
              <a:extLst>
                <a:ext uri="{FF2B5EF4-FFF2-40B4-BE49-F238E27FC236}">
                  <a16:creationId xmlns:a16="http://schemas.microsoft.com/office/drawing/2014/main" id="{2281FF82-B242-4162-4C46-F3380A030080}"/>
                </a:ext>
              </a:extLst>
            </p:cNvPr>
            <p:cNvSpPr/>
            <p:nvPr/>
          </p:nvSpPr>
          <p:spPr>
            <a:xfrm>
              <a:off x="270825" y="2631999"/>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a:extLst>
                <a:ext uri="{FF2B5EF4-FFF2-40B4-BE49-F238E27FC236}">
                  <a16:creationId xmlns:a16="http://schemas.microsoft.com/office/drawing/2014/main" id="{CBF3E0C0-2A75-2B2E-5E6D-AA82E4EAB1C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51936" y="2813675"/>
              <a:ext cx="845776" cy="644646"/>
            </a:xfrm>
            <a:prstGeom prst="rect">
              <a:avLst/>
            </a:prstGeom>
          </p:spPr>
        </p:pic>
      </p:grpSp>
      <p:sp>
        <p:nvSpPr>
          <p:cNvPr id="43" name="ZoneTexte 26">
            <a:extLst>
              <a:ext uri="{FF2B5EF4-FFF2-40B4-BE49-F238E27FC236}">
                <a16:creationId xmlns:a16="http://schemas.microsoft.com/office/drawing/2014/main" id="{B5D3B06D-04D1-33F4-CED7-AE2E7C631ABE}"/>
              </a:ext>
            </a:extLst>
          </p:cNvPr>
          <p:cNvSpPr txBox="1"/>
          <p:nvPr/>
        </p:nvSpPr>
        <p:spPr>
          <a:xfrm>
            <a:off x="1" y="3896830"/>
            <a:ext cx="1686780" cy="230832"/>
          </a:xfrm>
          <a:prstGeom prst="rect">
            <a:avLst/>
          </a:prstGeom>
          <a:noFill/>
        </p:spPr>
        <p:txBody>
          <a:bodyPr wrap="square" rtlCol="0">
            <a:spAutoFit/>
          </a:bodyPr>
          <a:lstStyle/>
          <a:p>
            <a:pPr algn="ctr"/>
            <a:r>
              <a:rPr lang="en-US" sz="900" b="1" noProof="0" dirty="0">
                <a:latin typeface="Segoe UI" panose="020B0502040204020203" pitchFamily="34" charset="0"/>
                <a:cs typeface="Segoe UI" panose="020B0502040204020203" pitchFamily="34" charset="0"/>
              </a:rPr>
              <a:t>Contactless crossfader</a:t>
            </a:r>
          </a:p>
        </p:txBody>
      </p:sp>
      <p:grpSp>
        <p:nvGrpSpPr>
          <p:cNvPr id="4" name="Group 3">
            <a:extLst>
              <a:ext uri="{FF2B5EF4-FFF2-40B4-BE49-F238E27FC236}">
                <a16:creationId xmlns:a16="http://schemas.microsoft.com/office/drawing/2014/main" id="{CC1E4F3B-493F-EA08-F4C3-6BCDEC23703E}"/>
              </a:ext>
            </a:extLst>
          </p:cNvPr>
          <p:cNvGrpSpPr/>
          <p:nvPr/>
        </p:nvGrpSpPr>
        <p:grpSpPr>
          <a:xfrm>
            <a:off x="298076" y="4175269"/>
            <a:ext cx="1007999" cy="1007999"/>
            <a:chOff x="279000" y="4123363"/>
            <a:chExt cx="1007999" cy="1007999"/>
          </a:xfrm>
        </p:grpSpPr>
        <p:sp>
          <p:nvSpPr>
            <p:cNvPr id="33" name="Oval 32">
              <a:extLst>
                <a:ext uri="{FF2B5EF4-FFF2-40B4-BE49-F238E27FC236}">
                  <a16:creationId xmlns:a16="http://schemas.microsoft.com/office/drawing/2014/main" id="{A7728A20-F2C9-9EC6-716A-86B2AC160784}"/>
                </a:ext>
              </a:extLst>
            </p:cNvPr>
            <p:cNvSpPr/>
            <p:nvPr/>
          </p:nvSpPr>
          <p:spPr>
            <a:xfrm>
              <a:off x="279000" y="4123363"/>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9" name="Graphic 48">
              <a:extLst>
                <a:ext uri="{FF2B5EF4-FFF2-40B4-BE49-F238E27FC236}">
                  <a16:creationId xmlns:a16="http://schemas.microsoft.com/office/drawing/2014/main" id="{D74A20CB-14F2-7BEF-81F0-350A171D108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80042" y="4232764"/>
              <a:ext cx="649179" cy="309852"/>
            </a:xfrm>
            <a:prstGeom prst="rect">
              <a:avLst/>
            </a:prstGeom>
          </p:spPr>
        </p:pic>
        <p:pic>
          <p:nvPicPr>
            <p:cNvPr id="51" name="Graphic 50">
              <a:extLst>
                <a:ext uri="{FF2B5EF4-FFF2-40B4-BE49-F238E27FC236}">
                  <a16:creationId xmlns:a16="http://schemas.microsoft.com/office/drawing/2014/main" id="{D5585C84-C6C6-F307-9524-AFCCA9E6029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90912" y="4581294"/>
              <a:ext cx="384174" cy="489151"/>
            </a:xfrm>
            <a:prstGeom prst="rect">
              <a:avLst/>
            </a:prstGeom>
          </p:spPr>
        </p:pic>
      </p:grpSp>
      <p:sp>
        <p:nvSpPr>
          <p:cNvPr id="54" name="ZoneTexte 26">
            <a:extLst>
              <a:ext uri="{FF2B5EF4-FFF2-40B4-BE49-F238E27FC236}">
                <a16:creationId xmlns:a16="http://schemas.microsoft.com/office/drawing/2014/main" id="{73D47B45-9A52-DA70-6B9C-A770774B2041}"/>
              </a:ext>
            </a:extLst>
          </p:cNvPr>
          <p:cNvSpPr txBox="1"/>
          <p:nvPr/>
        </p:nvSpPr>
        <p:spPr>
          <a:xfrm>
            <a:off x="1974975" y="2363524"/>
            <a:ext cx="1077301" cy="230832"/>
          </a:xfrm>
          <a:prstGeom prst="rect">
            <a:avLst/>
          </a:prstGeom>
          <a:noFill/>
        </p:spPr>
        <p:txBody>
          <a:bodyPr wrap="square" rtlCol="0">
            <a:spAutoFit/>
          </a:bodyPr>
          <a:lstStyle/>
          <a:p>
            <a:pPr algn="ctr"/>
            <a:r>
              <a:rPr lang="en-US" sz="900" b="1" noProof="0" dirty="0">
                <a:latin typeface="Segoe UI" panose="020B0502040204020203" pitchFamily="34" charset="0"/>
                <a:cs typeface="Segoe UI" panose="020B0502040204020203" pitchFamily="34" charset="0"/>
              </a:rPr>
              <a:t>Portable</a:t>
            </a:r>
          </a:p>
        </p:txBody>
      </p:sp>
      <p:grpSp>
        <p:nvGrpSpPr>
          <p:cNvPr id="6" name="Group 5">
            <a:extLst>
              <a:ext uri="{FF2B5EF4-FFF2-40B4-BE49-F238E27FC236}">
                <a16:creationId xmlns:a16="http://schemas.microsoft.com/office/drawing/2014/main" id="{B6F030EE-A1A3-3EA7-C178-B00D1DC5538C}"/>
              </a:ext>
            </a:extLst>
          </p:cNvPr>
          <p:cNvGrpSpPr/>
          <p:nvPr/>
        </p:nvGrpSpPr>
        <p:grpSpPr>
          <a:xfrm>
            <a:off x="2010379" y="2665877"/>
            <a:ext cx="1007999" cy="1007999"/>
            <a:chOff x="2020159" y="2623501"/>
            <a:chExt cx="1007999" cy="1007999"/>
          </a:xfrm>
        </p:grpSpPr>
        <p:sp>
          <p:nvSpPr>
            <p:cNvPr id="37" name="Oval 36">
              <a:extLst>
                <a:ext uri="{FF2B5EF4-FFF2-40B4-BE49-F238E27FC236}">
                  <a16:creationId xmlns:a16="http://schemas.microsoft.com/office/drawing/2014/main" id="{A41C26E1-93E3-D37E-356A-CC0DBF0AB5F8}"/>
                </a:ext>
              </a:extLst>
            </p:cNvPr>
            <p:cNvSpPr/>
            <p:nvPr/>
          </p:nvSpPr>
          <p:spPr>
            <a:xfrm>
              <a:off x="2020159" y="2623501"/>
              <a:ext cx="1007999" cy="1007999"/>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Graphique 4">
              <a:extLst>
                <a:ext uri="{FF2B5EF4-FFF2-40B4-BE49-F238E27FC236}">
                  <a16:creationId xmlns:a16="http://schemas.microsoft.com/office/drawing/2014/main" id="{BF8EBB7E-A289-157D-80B7-0EEEFD0F6A4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090503" y="2697745"/>
              <a:ext cx="870661" cy="682871"/>
            </a:xfrm>
            <a:prstGeom prst="rect">
              <a:avLst/>
            </a:prstGeom>
          </p:spPr>
        </p:pic>
      </p:grpSp>
      <p:sp>
        <p:nvSpPr>
          <p:cNvPr id="8" name="ZoneTexte 26">
            <a:extLst>
              <a:ext uri="{FF2B5EF4-FFF2-40B4-BE49-F238E27FC236}">
                <a16:creationId xmlns:a16="http://schemas.microsoft.com/office/drawing/2014/main" id="{636C4C73-D6BA-6F94-08BA-DAB3C002FFFB}"/>
              </a:ext>
            </a:extLst>
          </p:cNvPr>
          <p:cNvSpPr txBox="1"/>
          <p:nvPr/>
        </p:nvSpPr>
        <p:spPr>
          <a:xfrm>
            <a:off x="750093" y="1046012"/>
            <a:ext cx="770169" cy="1107996"/>
          </a:xfrm>
          <a:prstGeom prst="rect">
            <a:avLst/>
          </a:prstGeom>
          <a:noFill/>
        </p:spPr>
        <p:txBody>
          <a:bodyPr wrap="square" rtlCol="0">
            <a:spAutoFit/>
          </a:bodyPr>
          <a:lstStyle/>
          <a:p>
            <a:pPr algn="ctr"/>
            <a:r>
              <a:rPr lang="en-GB" sz="1100" b="1" dirty="0"/>
              <a:t>10’’ vinyl</a:t>
            </a:r>
          </a:p>
          <a:p>
            <a:pPr algn="ctr"/>
            <a:endParaRPr lang="en-GB" sz="1100" b="1" dirty="0"/>
          </a:p>
          <a:p>
            <a:pPr algn="ctr"/>
            <a:endParaRPr lang="en-GB" sz="1100" b="1" dirty="0"/>
          </a:p>
          <a:p>
            <a:pPr algn="ctr"/>
            <a:r>
              <a:rPr lang="en-GB" sz="1100" b="1" dirty="0"/>
              <a:t>+</a:t>
            </a:r>
          </a:p>
          <a:p>
            <a:pPr algn="ctr"/>
            <a:endParaRPr lang="en-GB" sz="1100" b="1" dirty="0"/>
          </a:p>
          <a:p>
            <a:pPr algn="ctr"/>
            <a:endParaRPr lang="en-GB" sz="1100" b="1" dirty="0"/>
          </a:p>
        </p:txBody>
      </p:sp>
      <p:pic>
        <p:nvPicPr>
          <p:cNvPr id="12" name="Graphic 12">
            <a:extLst>
              <a:ext uri="{FF2B5EF4-FFF2-40B4-BE49-F238E27FC236}">
                <a16:creationId xmlns:a16="http://schemas.microsoft.com/office/drawing/2014/main" id="{07E8981E-6CAA-B021-2E8D-F02AB2EFE91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6632" y="1173874"/>
            <a:ext cx="952908" cy="956085"/>
          </a:xfrm>
          <a:prstGeom prst="rect">
            <a:avLst/>
          </a:prstGeom>
        </p:spPr>
      </p:pic>
      <p:pic>
        <p:nvPicPr>
          <p:cNvPr id="14" name="Image 15">
            <a:extLst>
              <a:ext uri="{FF2B5EF4-FFF2-40B4-BE49-F238E27FC236}">
                <a16:creationId xmlns:a16="http://schemas.microsoft.com/office/drawing/2014/main" id="{8E9FA7B9-5862-FBC3-2614-98D1B59E209D}"/>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5000"/>
                    </a14:imgEffect>
                  </a14:imgLayer>
                </a14:imgProps>
              </a:ext>
              <a:ext uri="{28A0092B-C50C-407E-A947-70E740481C1C}">
                <a14:useLocalDpi xmlns:a14="http://schemas.microsoft.com/office/drawing/2010/main" val="0"/>
              </a:ext>
            </a:extLst>
          </a:blip>
          <a:srcRect/>
          <a:stretch/>
        </p:blipFill>
        <p:spPr>
          <a:xfrm>
            <a:off x="1168881" y="1198892"/>
            <a:ext cx="913242" cy="913242"/>
          </a:xfrm>
          <a:prstGeom prst="rect">
            <a:avLst/>
          </a:prstGeom>
        </p:spPr>
      </p:pic>
      <p:pic>
        <p:nvPicPr>
          <p:cNvPr id="17" name="Image 6">
            <a:extLst>
              <a:ext uri="{FF2B5EF4-FFF2-40B4-BE49-F238E27FC236}">
                <a16:creationId xmlns:a16="http://schemas.microsoft.com/office/drawing/2014/main" id="{AA725CAF-9B84-317C-02AF-9334FD5B9B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9336" y="1205458"/>
            <a:ext cx="913242" cy="913242"/>
          </a:xfrm>
          <a:prstGeom prst="rect">
            <a:avLst/>
          </a:prstGeom>
        </p:spPr>
      </p:pic>
      <p:sp>
        <p:nvSpPr>
          <p:cNvPr id="18" name="ZoneTexte 11">
            <a:extLst>
              <a:ext uri="{FF2B5EF4-FFF2-40B4-BE49-F238E27FC236}">
                <a16:creationId xmlns:a16="http://schemas.microsoft.com/office/drawing/2014/main" id="{1D272374-83EF-42EF-5401-05A859848D77}"/>
              </a:ext>
            </a:extLst>
          </p:cNvPr>
          <p:cNvSpPr txBox="1"/>
          <p:nvPr/>
        </p:nvSpPr>
        <p:spPr>
          <a:xfrm>
            <a:off x="1767199" y="1098194"/>
            <a:ext cx="770169" cy="1138773"/>
          </a:xfrm>
          <a:prstGeom prst="rect">
            <a:avLst/>
          </a:prstGeom>
          <a:noFill/>
        </p:spPr>
        <p:txBody>
          <a:bodyPr wrap="square" rtlCol="0">
            <a:spAutoFit/>
          </a:bodyPr>
          <a:lstStyle/>
          <a:p>
            <a:pPr algn="ctr"/>
            <a:r>
              <a:rPr lang="en-GB" sz="1100" b="1" dirty="0" err="1"/>
              <a:t>Slipmat</a:t>
            </a:r>
            <a:endParaRPr lang="en-GB" sz="1100" b="1" dirty="0"/>
          </a:p>
          <a:p>
            <a:pPr algn="ctr"/>
            <a:endParaRPr lang="en-GB" sz="700" b="1" dirty="0"/>
          </a:p>
          <a:p>
            <a:pPr algn="ctr"/>
            <a:endParaRPr lang="en-GB" sz="1100" b="1" dirty="0"/>
          </a:p>
          <a:p>
            <a:pPr algn="ctr"/>
            <a:r>
              <a:rPr lang="en-GB" sz="1100" b="1" dirty="0"/>
              <a:t>+</a:t>
            </a:r>
          </a:p>
          <a:p>
            <a:pPr algn="ctr"/>
            <a:endParaRPr lang="en-GB" sz="1100" b="1" dirty="0"/>
          </a:p>
          <a:p>
            <a:pPr algn="ctr"/>
            <a:endParaRPr lang="en-GB" sz="600" b="1" dirty="0"/>
          </a:p>
          <a:p>
            <a:pPr algn="ctr"/>
            <a:r>
              <a:rPr lang="en-GB" sz="1100" b="1" dirty="0"/>
              <a:t>Slipsheet</a:t>
            </a:r>
          </a:p>
        </p:txBody>
      </p:sp>
      <p:pic>
        <p:nvPicPr>
          <p:cNvPr id="24" name="Graphique 13">
            <a:extLst>
              <a:ext uri="{FF2B5EF4-FFF2-40B4-BE49-F238E27FC236}">
                <a16:creationId xmlns:a16="http://schemas.microsoft.com/office/drawing/2014/main" id="{46403651-4A67-C828-F1EF-65C1F06E7C6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744089" y="2171163"/>
            <a:ext cx="805981" cy="145597"/>
          </a:xfrm>
          <a:prstGeom prst="rect">
            <a:avLst/>
          </a:prstGeom>
        </p:spPr>
      </p:pic>
    </p:spTree>
    <p:extLst>
      <p:ext uri="{BB962C8B-B14F-4D97-AF65-F5344CB8AC3E}">
        <p14:creationId xmlns:p14="http://schemas.microsoft.com/office/powerpoint/2010/main" val="145662185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BF5356AAF78D43BD163C9D0C9BA2C1" ma:contentTypeVersion="14" ma:contentTypeDescription="Crée un document." ma:contentTypeScope="" ma:versionID="1950c2995ccc0349dd7db8b8efd3edea">
  <xsd:schema xmlns:xsd="http://www.w3.org/2001/XMLSchema" xmlns:xs="http://www.w3.org/2001/XMLSchema" xmlns:p="http://schemas.microsoft.com/office/2006/metadata/properties" xmlns:ns2="f87b1cdb-5eb2-497a-87c5-e61471abc557" xmlns:ns3="792fb7cc-7940-4d41-84e2-a5f92f281795" targetNamespace="http://schemas.microsoft.com/office/2006/metadata/properties" ma:root="true" ma:fieldsID="dbc3dc441efe53f4866cd8e8f529845b" ns2:_="" ns3:_="">
    <xsd:import namespace="f87b1cdb-5eb2-497a-87c5-e61471abc557"/>
    <xsd:import namespace="792fb7cc-7940-4d41-84e2-a5f92f281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b1cdb-5eb2-497a-87c5-e61471abc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a2afef35-c7e5-485c-b6dd-03b081f3f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2fb7cc-7940-4d41-84e2-a5f92f28179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4e3666a-fcf8-4f2a-b5e4-f733828d9792}" ma:internalName="TaxCatchAll" ma:showField="CatchAllData" ma:web="792fb7cc-7940-4d41-84e2-a5f92f281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7b1cdb-5eb2-497a-87c5-e61471abc557">
      <Terms xmlns="http://schemas.microsoft.com/office/infopath/2007/PartnerControls"/>
    </lcf76f155ced4ddcb4097134ff3c332f>
    <TaxCatchAll xmlns="792fb7cc-7940-4d41-84e2-a5f92f2817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E30789-4399-4B45-BDB9-4B0AF2EC3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b1cdb-5eb2-497a-87c5-e61471abc557"/>
    <ds:schemaRef ds:uri="792fb7cc-7940-4d41-84e2-a5f92f281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59468D-3FA5-4DF6-891F-9A4711726205}">
  <ds:schemaRefs>
    <ds:schemaRef ds:uri="http://purl.org/dc/terms/"/>
    <ds:schemaRef ds:uri="http://purl.org/dc/elements/1.1/"/>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792fb7cc-7940-4d41-84e2-a5f92f281795"/>
    <ds:schemaRef ds:uri="f87b1cdb-5eb2-497a-87c5-e61471abc557"/>
    <ds:schemaRef ds:uri="http://schemas.microsoft.com/office/2006/metadata/properties"/>
  </ds:schemaRefs>
</ds:datastoreItem>
</file>

<file path=customXml/itemProps3.xml><?xml version="1.0" encoding="utf-8"?>
<ds:datastoreItem xmlns:ds="http://schemas.openxmlformats.org/officeDocument/2006/customXml" ds:itemID="{F6DB4A0A-89AC-4DA0-B31D-5EC2D50CA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16002</TotalTime>
  <Words>1172</Words>
  <Application>Microsoft Office PowerPoint</Application>
  <PresentationFormat>On-screen Show (4:3)</PresentationFormat>
  <Paragraphs>134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Segoe UI</vt:lpstr>
      <vt:lpstr>Thème Office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Virginie Belliveau</cp:lastModifiedBy>
  <cp:revision>525</cp:revision>
  <cp:lastPrinted>2017-11-21T15:12:15Z</cp:lastPrinted>
  <dcterms:created xsi:type="dcterms:W3CDTF">2011-03-10T09:57:03Z</dcterms:created>
  <dcterms:modified xsi:type="dcterms:W3CDTF">2026-04-29T17:13:24Z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0x01010085BF5356AAF78D43BD163C9D0C9BA2C1</vt:lpwstr>
  </property>
</Properties>
</file>