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Lst>
  <p:sldSz cy="5143500" cx="9144000"/>
  <p:notesSz cx="6858000" cy="9144000"/>
  <p:embeddedFontLst>
    <p:embeddedFont>
      <p:font typeface="Proxima Nova"/>
      <p:regular r:id="rId15"/>
      <p:bold r:id="rId16"/>
      <p:italic r:id="rId17"/>
      <p:boldItalic r:id="rId18"/>
    </p:embeddedFont>
    <p:embeddedFont>
      <p:font typeface="Helvetica Neue"/>
      <p:regular r:id="rId19"/>
      <p:bold r:id="rId20"/>
      <p:italic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57">
          <p15:clr>
            <a:srgbClr val="9AA0A6"/>
          </p15:clr>
        </p15:guide>
        <p15:guide id="2" orient="horz" pos="57">
          <p15:clr>
            <a:srgbClr val="9AA0A6"/>
          </p15:clr>
        </p15:guide>
        <p15:guide id="3" pos="5703">
          <p15:clr>
            <a:srgbClr val="9AA0A6"/>
          </p15:clr>
        </p15:guide>
        <p15:guide id="4" orient="horz" pos="3175">
          <p15:clr>
            <a:srgbClr val="9AA0A6"/>
          </p15:clr>
        </p15:guide>
        <p15:guide id="5" pos="3912">
          <p15:clr>
            <a:srgbClr val="747775"/>
          </p15:clr>
        </p15:guide>
        <p15:guide id="6" pos="1814">
          <p15:clr>
            <a:srgbClr val="747775"/>
          </p15:clr>
        </p15:guide>
        <p15:guide id="7"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096C3C6-49EB-4217-BB45-1BFF0ECAD13F}">
  <a:tblStyle styleId="{9096C3C6-49EB-4217-BB45-1BFF0ECAD13F}"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57"/>
        <p:guide pos="57" orient="horz"/>
        <p:guide pos="5703"/>
        <p:guide pos="3175" orient="horz"/>
        <p:guide pos="3912"/>
        <p:guide pos="1814"/>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HelveticaNeue-bold.fntdata"/><Relationship Id="rId11" Type="http://schemas.openxmlformats.org/officeDocument/2006/relationships/slide" Target="slides/slide5.xml"/><Relationship Id="rId22" Type="http://schemas.openxmlformats.org/officeDocument/2006/relationships/font" Target="fonts/HelveticaNeue-boldItalic.fntdata"/><Relationship Id="rId10" Type="http://schemas.openxmlformats.org/officeDocument/2006/relationships/slide" Target="slides/slide4.xml"/><Relationship Id="rId21" Type="http://schemas.openxmlformats.org/officeDocument/2006/relationships/font" Target="fonts/HelveticaNeue-italic.fntdata"/><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font" Target="fonts/ProximaNova-regular.fntdata"/><Relationship Id="rId14" Type="http://schemas.openxmlformats.org/officeDocument/2006/relationships/slide" Target="slides/slide8.xml"/><Relationship Id="rId17" Type="http://schemas.openxmlformats.org/officeDocument/2006/relationships/font" Target="fonts/ProximaNova-italic.fntdata"/><Relationship Id="rId16" Type="http://schemas.openxmlformats.org/officeDocument/2006/relationships/font" Target="fonts/ProximaNova-bold.fntdata"/><Relationship Id="rId5" Type="http://schemas.openxmlformats.org/officeDocument/2006/relationships/slideMaster" Target="slideMasters/slideMaster1.xml"/><Relationship Id="rId19" Type="http://schemas.openxmlformats.org/officeDocument/2006/relationships/font" Target="fonts/HelveticaNeue-regular.fntdata"/><Relationship Id="rId6" Type="http://schemas.openxmlformats.org/officeDocument/2006/relationships/notesMaster" Target="notesMasters/notesMaster1.xml"/><Relationship Id="rId18" Type="http://schemas.openxmlformats.org/officeDocument/2006/relationships/font" Target="fonts/ProximaNova-boldItalic.fntdata"/><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3f000f49b99_1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3f000f49b99_1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3f0346f2a58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3f0346f2a5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f000f49b99_1_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3f000f49b99_1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3f069ffc8b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3f069ffc8b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3f0346f2a58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3f0346f2a58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f0346f2a58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3f0346f2a58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f0346f2a58_0_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3f0346f2a58_0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f0346f2a58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3f0346f2a58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6">
    <p:spTree>
      <p:nvGrpSpPr>
        <p:cNvPr id="50" name="Shape 50"/>
        <p:cNvGrpSpPr/>
        <p:nvPr/>
      </p:nvGrpSpPr>
      <p:grpSpPr>
        <a:xfrm>
          <a:off x="0" y="0"/>
          <a:ext cx="0" cy="0"/>
          <a:chOff x="0" y="0"/>
          <a:chExt cx="0" cy="0"/>
        </a:xfrm>
      </p:grpSpPr>
      <p:sp>
        <p:nvSpPr>
          <p:cNvPr id="51" name="Google Shape;51;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52" name="Google Shape;52;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3" name="Google Shape;53;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7">
    <p:spTree>
      <p:nvGrpSpPr>
        <p:cNvPr id="54" name="Shape 54"/>
        <p:cNvGrpSpPr/>
        <p:nvPr/>
      </p:nvGrpSpPr>
      <p:grpSpPr>
        <a:xfrm>
          <a:off x="0" y="0"/>
          <a:ext cx="0" cy="0"/>
          <a:chOff x="0" y="0"/>
          <a:chExt cx="0" cy="0"/>
        </a:xfrm>
      </p:grpSpPr>
      <p:pic>
        <p:nvPicPr>
          <p:cNvPr id="55" name="Google Shape;55;p14"/>
          <p:cNvPicPr preferRelativeResize="0"/>
          <p:nvPr/>
        </p:nvPicPr>
        <p:blipFill>
          <a:blip r:embed="rId2">
            <a:alphaModFix/>
          </a:blip>
          <a:stretch>
            <a:fillRect/>
          </a:stretch>
        </p:blipFill>
        <p:spPr>
          <a:xfrm>
            <a:off x="0" y="0"/>
            <a:ext cx="9144003" cy="514349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5.jpg"/><Relationship Id="rId5" Type="http://schemas.openxmlformats.org/officeDocument/2006/relationships/image" Target="../media/image3.png"/><Relationship Id="rId6"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 name="Shape 59"/>
        <p:cNvGrpSpPr/>
        <p:nvPr/>
      </p:nvGrpSpPr>
      <p:grpSpPr>
        <a:xfrm>
          <a:off x="0" y="0"/>
          <a:ext cx="0" cy="0"/>
          <a:chOff x="0" y="0"/>
          <a:chExt cx="0" cy="0"/>
        </a:xfrm>
      </p:grpSpPr>
      <p:sp>
        <p:nvSpPr>
          <p:cNvPr id="60" name="Google Shape;60;p15"/>
          <p:cNvSpPr txBox="1"/>
          <p:nvPr>
            <p:ph type="ctrTitle"/>
          </p:nvPr>
        </p:nvSpPr>
        <p:spPr>
          <a:xfrm>
            <a:off x="264869" y="788250"/>
            <a:ext cx="4098600" cy="782700"/>
          </a:xfrm>
          <a:prstGeom prst="rect">
            <a:avLst/>
          </a:prstGeom>
        </p:spPr>
        <p:txBody>
          <a:bodyPr anchorCtr="0" anchor="b" bIns="91425" lIns="91425" spcFirstLastPara="1" rIns="91425" wrap="square" tIns="91425">
            <a:noAutofit/>
          </a:bodyPr>
          <a:lstStyle/>
          <a:p>
            <a:pPr indent="0" lvl="0" marL="0" rtl="0" algn="l">
              <a:lnSpc>
                <a:spcPct val="75000"/>
              </a:lnSpc>
              <a:spcBef>
                <a:spcPts val="0"/>
              </a:spcBef>
              <a:spcAft>
                <a:spcPts val="0"/>
              </a:spcAft>
              <a:buNone/>
            </a:pPr>
            <a:r>
              <a:rPr b="1" lang="en-GB" sz="4000">
                <a:solidFill>
                  <a:schemeClr val="lt1"/>
                </a:solidFill>
                <a:latin typeface="Helvetica Neue"/>
                <a:ea typeface="Helvetica Neue"/>
                <a:cs typeface="Helvetica Neue"/>
                <a:sym typeface="Helvetica Neue"/>
              </a:rPr>
              <a:t>OKLOU</a:t>
            </a:r>
            <a:endParaRPr b="1" sz="4000">
              <a:solidFill>
                <a:schemeClr val="lt1"/>
              </a:solidFill>
              <a:latin typeface="Helvetica Neue"/>
              <a:ea typeface="Helvetica Neue"/>
              <a:cs typeface="Helvetica Neue"/>
              <a:sym typeface="Helvetica Neue"/>
            </a:endParaRPr>
          </a:p>
        </p:txBody>
      </p:sp>
      <p:sp>
        <p:nvSpPr>
          <p:cNvPr id="61" name="Google Shape;61;p15"/>
          <p:cNvSpPr txBox="1"/>
          <p:nvPr>
            <p:ph idx="1" type="subTitle"/>
          </p:nvPr>
        </p:nvSpPr>
        <p:spPr>
          <a:xfrm>
            <a:off x="264872" y="1357175"/>
            <a:ext cx="3203400" cy="1003500"/>
          </a:xfrm>
          <a:prstGeom prst="rect">
            <a:avLst/>
          </a:prstGeom>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GB" sz="2400">
                <a:solidFill>
                  <a:schemeClr val="lt1"/>
                </a:solidFill>
                <a:latin typeface="Helvetica Neue"/>
                <a:ea typeface="Helvetica Neue"/>
                <a:cs typeface="Helvetica Neue"/>
                <a:sym typeface="Helvetica Neue"/>
              </a:rPr>
              <a:t>Artist Series</a:t>
            </a:r>
            <a:endParaRPr sz="2400">
              <a:solidFill>
                <a:schemeClr val="lt1"/>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2400">
              <a:solidFill>
                <a:schemeClr val="lt1"/>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GB" sz="1000">
                <a:solidFill>
                  <a:srgbClr val="D9D9D9"/>
                </a:solidFill>
                <a:latin typeface="Helvetica Neue"/>
                <a:ea typeface="Helvetica Neue"/>
                <a:cs typeface="Helvetica Neue"/>
                <a:sym typeface="Helvetica Neue"/>
              </a:rPr>
              <a:t>Marketing</a:t>
            </a:r>
            <a:r>
              <a:rPr lang="en-GB" sz="1000">
                <a:solidFill>
                  <a:srgbClr val="D9D9D9"/>
                </a:solidFill>
                <a:latin typeface="Helvetica Neue"/>
                <a:ea typeface="Helvetica Neue"/>
                <a:cs typeface="Helvetica Neue"/>
                <a:sym typeface="Helvetica Neue"/>
              </a:rPr>
              <a:t> Plan</a:t>
            </a:r>
            <a:endParaRPr sz="1000">
              <a:solidFill>
                <a:srgbClr val="D9D9D9"/>
              </a:solidFill>
              <a:latin typeface="Helvetica Neue"/>
              <a:ea typeface="Helvetica Neue"/>
              <a:cs typeface="Helvetica Neue"/>
              <a:sym typeface="Helvetica Neue"/>
            </a:endParaRPr>
          </a:p>
        </p:txBody>
      </p:sp>
      <p:pic>
        <p:nvPicPr>
          <p:cNvPr id="62" name="Google Shape;62;p15" title="Oklou - TMA-2 Studio.png"/>
          <p:cNvPicPr preferRelativeResize="0"/>
          <p:nvPr/>
        </p:nvPicPr>
        <p:blipFill rotWithShape="1">
          <a:blip r:embed="rId4">
            <a:alphaModFix/>
          </a:blip>
          <a:srcRect b="0" l="14482" r="35769" t="0"/>
          <a:stretch/>
        </p:blipFill>
        <p:spPr>
          <a:xfrm>
            <a:off x="4583450" y="0"/>
            <a:ext cx="4560552" cy="5143499"/>
          </a:xfrm>
          <a:prstGeom prst="rect">
            <a:avLst/>
          </a:prstGeom>
          <a:noFill/>
          <a:ln>
            <a:noFill/>
          </a:ln>
        </p:spPr>
      </p:pic>
      <p:sp>
        <p:nvSpPr>
          <p:cNvPr id="63" name="Google Shape;63;p15"/>
          <p:cNvSpPr txBox="1"/>
          <p:nvPr>
            <p:ph idx="1" type="subTitle"/>
          </p:nvPr>
        </p:nvSpPr>
        <p:spPr>
          <a:xfrm>
            <a:off x="278129" y="4740515"/>
            <a:ext cx="1003200" cy="338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lt1"/>
                </a:solidFill>
                <a:latin typeface="Helvetica Neue"/>
                <a:ea typeface="Helvetica Neue"/>
                <a:cs typeface="Helvetica Neue"/>
                <a:sym typeface="Helvetica Neue"/>
              </a:rPr>
              <a:t>01.07.2026</a:t>
            </a:r>
            <a:endParaRPr sz="1000">
              <a:solidFill>
                <a:schemeClr val="lt1"/>
              </a:solidFill>
              <a:latin typeface="Helvetica Neue"/>
              <a:ea typeface="Helvetica Neue"/>
              <a:cs typeface="Helvetica Neue"/>
              <a:sym typeface="Helvetica Neue"/>
            </a:endParaRPr>
          </a:p>
        </p:txBody>
      </p:sp>
      <p:pic>
        <p:nvPicPr>
          <p:cNvPr id="64" name="Google Shape;64;p15"/>
          <p:cNvPicPr preferRelativeResize="0"/>
          <p:nvPr/>
        </p:nvPicPr>
        <p:blipFill rotWithShape="1">
          <a:blip r:embed="rId5">
            <a:alphaModFix/>
          </a:blip>
          <a:srcRect b="0" l="21322" r="28803" t="0"/>
          <a:stretch/>
        </p:blipFill>
        <p:spPr>
          <a:xfrm>
            <a:off x="4583450" y="2"/>
            <a:ext cx="456055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F0F1"/>
        </a:solidFill>
      </p:bgPr>
    </p:bg>
    <p:spTree>
      <p:nvGrpSpPr>
        <p:cNvPr id="68" name="Shape 68"/>
        <p:cNvGrpSpPr/>
        <p:nvPr/>
      </p:nvGrpSpPr>
      <p:grpSpPr>
        <a:xfrm>
          <a:off x="0" y="0"/>
          <a:ext cx="0" cy="0"/>
          <a:chOff x="0" y="0"/>
          <a:chExt cx="0" cy="0"/>
        </a:xfrm>
      </p:grpSpPr>
      <p:sp>
        <p:nvSpPr>
          <p:cNvPr id="69" name="Google Shape;69;p16"/>
          <p:cNvSpPr txBox="1"/>
          <p:nvPr>
            <p:ph idx="1" type="body"/>
          </p:nvPr>
        </p:nvSpPr>
        <p:spPr>
          <a:xfrm>
            <a:off x="92975" y="368750"/>
            <a:ext cx="5947200" cy="538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GB" sz="2300">
                <a:solidFill>
                  <a:schemeClr val="dk1"/>
                </a:solidFill>
                <a:latin typeface="Helvetica Neue"/>
                <a:ea typeface="Helvetica Neue"/>
                <a:cs typeface="Helvetica Neue"/>
                <a:sym typeface="Helvetica Neue"/>
              </a:rPr>
              <a:t>Key Narrative</a:t>
            </a:r>
            <a:endParaRPr sz="2300">
              <a:solidFill>
                <a:srgbClr val="222222"/>
              </a:solidFill>
              <a:latin typeface="Helvetica Neue"/>
              <a:ea typeface="Helvetica Neue"/>
              <a:cs typeface="Helvetica Neue"/>
              <a:sym typeface="Helvetica Neue"/>
            </a:endParaRPr>
          </a:p>
        </p:txBody>
      </p:sp>
      <p:sp>
        <p:nvSpPr>
          <p:cNvPr id="70" name="Google Shape;70;p16"/>
          <p:cNvSpPr txBox="1"/>
          <p:nvPr>
            <p:ph idx="4294967295" type="subTitle"/>
          </p:nvPr>
        </p:nvSpPr>
        <p:spPr>
          <a:xfrm>
            <a:off x="100050" y="757550"/>
            <a:ext cx="4386300" cy="4340700"/>
          </a:xfrm>
          <a:prstGeom prst="rect">
            <a:avLst/>
          </a:prstGeom>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b="1" lang="en-GB" sz="1000">
                <a:solidFill>
                  <a:schemeClr val="dk1"/>
                </a:solidFill>
                <a:latin typeface="Helvetica Neue"/>
                <a:ea typeface="Helvetica Neue"/>
                <a:cs typeface="Helvetica Neue"/>
                <a:sym typeface="Helvetica Neue"/>
              </a:rPr>
              <a:t>As the second installment in our new series, we’re excited to be partnering with French singer and producer Oklou. Her forward-thinking approach to music - blending electronic pop, hyperpop, and experimental sounds - aligns perfectly with AIAIAI’s audience. </a:t>
            </a:r>
            <a:endParaRPr b="1" sz="10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100"/>
              <a:buFont typeface="Arial"/>
              <a:buNone/>
            </a:pPr>
            <a:r>
              <a:rPr lang="en-GB" sz="1000">
                <a:solidFill>
                  <a:schemeClr val="dk1"/>
                </a:solidFill>
                <a:latin typeface="Helvetica Neue"/>
                <a:ea typeface="Helvetica Neue"/>
                <a:cs typeface="Helvetica Neue"/>
                <a:sym typeface="Helvetica Neue"/>
              </a:rPr>
              <a:t>Some key narrative elements of this collab include:</a:t>
            </a:r>
            <a:endParaRPr sz="10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100"/>
              <a:buFont typeface="Arial"/>
              <a:buNone/>
            </a:pPr>
            <a:r>
              <a:rPr lang="en-GB" sz="1000">
                <a:solidFill>
                  <a:schemeClr val="dk1"/>
                </a:solidFill>
                <a:latin typeface="Helvetica Neue"/>
                <a:ea typeface="Helvetica Neue"/>
                <a:cs typeface="Helvetica Neue"/>
                <a:sym typeface="Helvetica Neue"/>
              </a:rPr>
              <a:t>Oklou showcases boundary-pushing creativity in her live performance, merging sound and visuals into immersive art. </a:t>
            </a:r>
            <a:endParaRPr sz="10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100"/>
              <a:buFont typeface="Arial"/>
              <a:buNone/>
            </a:pPr>
            <a:r>
              <a:rPr lang="en-GB" sz="1000">
                <a:solidFill>
                  <a:schemeClr val="dk1"/>
                </a:solidFill>
                <a:latin typeface="Helvetica Neue"/>
                <a:ea typeface="Helvetica Neue"/>
                <a:cs typeface="Helvetica Neue"/>
                <a:sym typeface="Helvetica Neue"/>
              </a:rPr>
              <a:t>She’s demonstrated her ability to create memorable, authentic experiences.</a:t>
            </a:r>
            <a:endParaRPr sz="10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100"/>
              <a:buFont typeface="Arial"/>
              <a:buNone/>
            </a:pPr>
            <a:r>
              <a:rPr lang="en-GB" sz="1000">
                <a:solidFill>
                  <a:schemeClr val="dk1"/>
                </a:solidFill>
                <a:latin typeface="Helvetica Neue"/>
                <a:ea typeface="Helvetica Neue"/>
                <a:cs typeface="Helvetica Neue"/>
                <a:sym typeface="Helvetica Neue"/>
              </a:rPr>
              <a:t>Oklou is respected in the music industry, having collaborated with major artists like PinkPantheress, A.G. Cook, Bladee, FKA Twigs, Flume, and others - s</a:t>
            </a:r>
            <a:r>
              <a:rPr lang="en-GB" sz="1000">
                <a:solidFill>
                  <a:schemeClr val="dk1"/>
                </a:solidFill>
                <a:latin typeface="Helvetica Neue"/>
                <a:ea typeface="Helvetica Neue"/>
                <a:cs typeface="Helvetica Neue"/>
                <a:sym typeface="Helvetica Neue"/>
              </a:rPr>
              <a:t>he is an artist’s artist.</a:t>
            </a:r>
            <a:endParaRPr sz="10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100"/>
              <a:buFont typeface="Arial"/>
              <a:buNone/>
            </a:pPr>
            <a:r>
              <a:rPr lang="en-GB" sz="1000">
                <a:solidFill>
                  <a:schemeClr val="dk1"/>
                </a:solidFill>
                <a:latin typeface="Helvetica Neue"/>
                <a:ea typeface="Helvetica Neue"/>
                <a:cs typeface="Helvetica Neue"/>
                <a:sym typeface="Helvetica Neue"/>
              </a:rPr>
              <a:t>A partnership with Oklou provides an opportunity to create visually engaging content and connect with an audience that values high-quality audio.</a:t>
            </a:r>
            <a:br>
              <a:rPr lang="en-GB" sz="1000">
                <a:solidFill>
                  <a:schemeClr val="dk1"/>
                </a:solidFill>
                <a:latin typeface="Helvetica Neue"/>
                <a:ea typeface="Helvetica Neue"/>
                <a:cs typeface="Helvetica Neue"/>
                <a:sym typeface="Helvetica Neue"/>
              </a:rPr>
            </a:br>
            <a:endParaRPr sz="10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100"/>
              <a:buFont typeface="Arial"/>
              <a:buNone/>
            </a:pPr>
            <a:r>
              <a:rPr lang="en-GB" sz="1000">
                <a:solidFill>
                  <a:schemeClr val="dk1"/>
                </a:solidFill>
                <a:latin typeface="Helvetica Neue"/>
                <a:ea typeface="Helvetica Neue"/>
                <a:cs typeface="Helvetica Neue"/>
                <a:sym typeface="Helvetica Neue"/>
              </a:rPr>
              <a:t>Her strong social media presence expands our reach while maintaining authenticity, making the collaboration feel natural and culturally relevant.</a:t>
            </a:r>
            <a:endParaRPr sz="10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t/>
            </a:r>
            <a:endParaRPr sz="1000">
              <a:solidFill>
                <a:schemeClr val="dk1"/>
              </a:solidFill>
              <a:latin typeface="Helvetica Neue"/>
              <a:ea typeface="Helvetica Neue"/>
              <a:cs typeface="Helvetica Neue"/>
              <a:sym typeface="Helvetica Neue"/>
            </a:endParaRPr>
          </a:p>
        </p:txBody>
      </p:sp>
      <p:sp>
        <p:nvSpPr>
          <p:cNvPr id="71" name="Google Shape;71;p16"/>
          <p:cNvSpPr txBox="1"/>
          <p:nvPr>
            <p:ph idx="4294967295" type="subTitle"/>
          </p:nvPr>
        </p:nvSpPr>
        <p:spPr>
          <a:xfrm>
            <a:off x="746973" y="4781559"/>
            <a:ext cx="1998000" cy="2925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sz="700">
                <a:solidFill>
                  <a:srgbClr val="222222"/>
                </a:solidFill>
                <a:latin typeface="Helvetica Neue"/>
                <a:ea typeface="Helvetica Neue"/>
                <a:cs typeface="Helvetica Neue"/>
                <a:sym typeface="Helvetica Neue"/>
              </a:rPr>
              <a:t>OKLOU x AIAIAI </a:t>
            </a:r>
            <a:endParaRPr sz="700">
              <a:solidFill>
                <a:srgbClr val="222222"/>
              </a:solidFill>
              <a:latin typeface="Helvetica Neue"/>
              <a:ea typeface="Helvetica Neue"/>
              <a:cs typeface="Helvetica Neue"/>
              <a:sym typeface="Helvetica Neue"/>
            </a:endParaRPr>
          </a:p>
        </p:txBody>
      </p:sp>
      <p:pic>
        <p:nvPicPr>
          <p:cNvPr id="72" name="Google Shape;72;p16" title="logoaiaiai-black.png"/>
          <p:cNvPicPr preferRelativeResize="0"/>
          <p:nvPr/>
        </p:nvPicPr>
        <p:blipFill>
          <a:blip r:embed="rId3">
            <a:alphaModFix/>
          </a:blip>
          <a:stretch>
            <a:fillRect/>
          </a:stretch>
        </p:blipFill>
        <p:spPr>
          <a:xfrm>
            <a:off x="181673" y="4854538"/>
            <a:ext cx="611850" cy="161950"/>
          </a:xfrm>
          <a:prstGeom prst="rect">
            <a:avLst/>
          </a:prstGeom>
          <a:noFill/>
          <a:ln>
            <a:noFill/>
          </a:ln>
        </p:spPr>
      </p:pic>
      <p:sp>
        <p:nvSpPr>
          <p:cNvPr id="73" name="Google Shape;73;p16"/>
          <p:cNvSpPr txBox="1"/>
          <p:nvPr>
            <p:ph idx="4294967295" type="subTitle"/>
          </p:nvPr>
        </p:nvSpPr>
        <p:spPr>
          <a:xfrm>
            <a:off x="100052" y="83750"/>
            <a:ext cx="896100" cy="2925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sz="700">
                <a:solidFill>
                  <a:srgbClr val="222222"/>
                </a:solidFill>
                <a:latin typeface="Helvetica Neue"/>
                <a:ea typeface="Helvetica Neue"/>
                <a:cs typeface="Helvetica Neue"/>
                <a:sym typeface="Helvetica Neue"/>
              </a:rPr>
              <a:t>Marketing Plan</a:t>
            </a:r>
            <a:endParaRPr sz="700">
              <a:solidFill>
                <a:srgbClr val="222222"/>
              </a:solidFill>
              <a:latin typeface="Helvetica Neue"/>
              <a:ea typeface="Helvetica Neue"/>
              <a:cs typeface="Helvetica Neue"/>
              <a:sym typeface="Helvetica Neue"/>
            </a:endParaRPr>
          </a:p>
        </p:txBody>
      </p:sp>
      <p:cxnSp>
        <p:nvCxnSpPr>
          <p:cNvPr id="74" name="Google Shape;74;p16"/>
          <p:cNvCxnSpPr/>
          <p:nvPr/>
        </p:nvCxnSpPr>
        <p:spPr>
          <a:xfrm>
            <a:off x="184825" y="414250"/>
            <a:ext cx="8736000" cy="0"/>
          </a:xfrm>
          <a:prstGeom prst="straightConnector1">
            <a:avLst/>
          </a:prstGeom>
          <a:noFill/>
          <a:ln cap="flat" cmpd="sng" w="19050">
            <a:solidFill>
              <a:schemeClr val="dk1"/>
            </a:solidFill>
            <a:prstDash val="solid"/>
            <a:round/>
            <a:headEnd len="med" w="med" type="none"/>
            <a:tailEnd len="med" w="med" type="none"/>
          </a:ln>
        </p:spPr>
      </p:cxnSp>
      <p:pic>
        <p:nvPicPr>
          <p:cNvPr id="75" name="Google Shape;75;p16"/>
          <p:cNvPicPr preferRelativeResize="0"/>
          <p:nvPr/>
        </p:nvPicPr>
        <p:blipFill>
          <a:blip r:embed="rId4">
            <a:alphaModFix/>
          </a:blip>
          <a:stretch>
            <a:fillRect/>
          </a:stretch>
        </p:blipFill>
        <p:spPr>
          <a:xfrm>
            <a:off x="4651950" y="493475"/>
            <a:ext cx="4268874" cy="3201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7"/>
          <p:cNvSpPr txBox="1"/>
          <p:nvPr>
            <p:ph idx="1" type="body"/>
          </p:nvPr>
        </p:nvSpPr>
        <p:spPr>
          <a:xfrm>
            <a:off x="92975" y="368750"/>
            <a:ext cx="5947200" cy="538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GB" sz="2300">
                <a:solidFill>
                  <a:schemeClr val="dk1"/>
                </a:solidFill>
                <a:latin typeface="Helvetica Neue"/>
                <a:ea typeface="Helvetica Neue"/>
                <a:cs typeface="Helvetica Neue"/>
                <a:sym typeface="Helvetica Neue"/>
              </a:rPr>
              <a:t>Product </a:t>
            </a:r>
            <a:r>
              <a:rPr b="1" lang="en-GB" sz="2300">
                <a:solidFill>
                  <a:schemeClr val="dk1"/>
                </a:solidFill>
                <a:latin typeface="Helvetica Neue"/>
                <a:ea typeface="Helvetica Neue"/>
                <a:cs typeface="Helvetica Neue"/>
                <a:sym typeface="Helvetica Neue"/>
              </a:rPr>
              <a:t>Offering</a:t>
            </a:r>
            <a:endParaRPr sz="2300">
              <a:solidFill>
                <a:srgbClr val="222222"/>
              </a:solidFill>
              <a:latin typeface="Helvetica Neue"/>
              <a:ea typeface="Helvetica Neue"/>
              <a:cs typeface="Helvetica Neue"/>
              <a:sym typeface="Helvetica Neue"/>
            </a:endParaRPr>
          </a:p>
        </p:txBody>
      </p:sp>
      <p:pic>
        <p:nvPicPr>
          <p:cNvPr id="81" name="Google Shape;81;p17" title="logoaiaiai-black.png"/>
          <p:cNvPicPr preferRelativeResize="0"/>
          <p:nvPr/>
        </p:nvPicPr>
        <p:blipFill>
          <a:blip r:embed="rId3">
            <a:alphaModFix/>
          </a:blip>
          <a:stretch>
            <a:fillRect/>
          </a:stretch>
        </p:blipFill>
        <p:spPr>
          <a:xfrm>
            <a:off x="181673" y="4854538"/>
            <a:ext cx="611850" cy="161950"/>
          </a:xfrm>
          <a:prstGeom prst="rect">
            <a:avLst/>
          </a:prstGeom>
          <a:noFill/>
          <a:ln>
            <a:noFill/>
          </a:ln>
        </p:spPr>
      </p:pic>
      <p:sp>
        <p:nvSpPr>
          <p:cNvPr id="82" name="Google Shape;82;p17"/>
          <p:cNvSpPr txBox="1"/>
          <p:nvPr>
            <p:ph idx="4294967295" type="subTitle"/>
          </p:nvPr>
        </p:nvSpPr>
        <p:spPr>
          <a:xfrm>
            <a:off x="100038" y="83749"/>
            <a:ext cx="750300" cy="2925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sz="700">
                <a:solidFill>
                  <a:srgbClr val="222222"/>
                </a:solidFill>
                <a:latin typeface="Helvetica Neue"/>
                <a:ea typeface="Helvetica Neue"/>
                <a:cs typeface="Helvetica Neue"/>
                <a:sym typeface="Helvetica Neue"/>
              </a:rPr>
              <a:t>Introduction</a:t>
            </a:r>
            <a:endParaRPr sz="700">
              <a:solidFill>
                <a:srgbClr val="222222"/>
              </a:solidFill>
              <a:latin typeface="Helvetica Neue"/>
              <a:ea typeface="Helvetica Neue"/>
              <a:cs typeface="Helvetica Neue"/>
              <a:sym typeface="Helvetica Neue"/>
            </a:endParaRPr>
          </a:p>
        </p:txBody>
      </p:sp>
      <p:cxnSp>
        <p:nvCxnSpPr>
          <p:cNvPr id="83" name="Google Shape;83;p17"/>
          <p:cNvCxnSpPr/>
          <p:nvPr/>
        </p:nvCxnSpPr>
        <p:spPr>
          <a:xfrm>
            <a:off x="184825" y="414250"/>
            <a:ext cx="8736000" cy="0"/>
          </a:xfrm>
          <a:prstGeom prst="straightConnector1">
            <a:avLst/>
          </a:prstGeom>
          <a:noFill/>
          <a:ln cap="flat" cmpd="sng" w="19050">
            <a:solidFill>
              <a:schemeClr val="dk1"/>
            </a:solidFill>
            <a:prstDash val="solid"/>
            <a:round/>
            <a:headEnd len="med" w="med" type="none"/>
            <a:tailEnd len="med" w="med" type="none"/>
          </a:ln>
        </p:spPr>
      </p:cxnSp>
      <p:pic>
        <p:nvPicPr>
          <p:cNvPr id="84" name="Google Shape;84;p17"/>
          <p:cNvPicPr preferRelativeResize="0"/>
          <p:nvPr/>
        </p:nvPicPr>
        <p:blipFill>
          <a:blip r:embed="rId4">
            <a:alphaModFix/>
          </a:blip>
          <a:stretch>
            <a:fillRect/>
          </a:stretch>
        </p:blipFill>
        <p:spPr>
          <a:xfrm>
            <a:off x="513400" y="1103500"/>
            <a:ext cx="2950799" cy="2950799"/>
          </a:xfrm>
          <a:prstGeom prst="rect">
            <a:avLst/>
          </a:prstGeom>
          <a:noFill/>
          <a:ln>
            <a:noFill/>
          </a:ln>
        </p:spPr>
      </p:pic>
      <p:pic>
        <p:nvPicPr>
          <p:cNvPr id="85" name="Google Shape;85;p17"/>
          <p:cNvPicPr preferRelativeResize="0"/>
          <p:nvPr/>
        </p:nvPicPr>
        <p:blipFill>
          <a:blip r:embed="rId5">
            <a:alphaModFix/>
          </a:blip>
          <a:stretch>
            <a:fillRect/>
          </a:stretch>
        </p:blipFill>
        <p:spPr>
          <a:xfrm>
            <a:off x="5988275" y="1004910"/>
            <a:ext cx="2847299" cy="2847278"/>
          </a:xfrm>
          <a:prstGeom prst="rect">
            <a:avLst/>
          </a:prstGeom>
          <a:noFill/>
          <a:ln>
            <a:noFill/>
          </a:ln>
        </p:spPr>
      </p:pic>
      <p:sp>
        <p:nvSpPr>
          <p:cNvPr id="86" name="Google Shape;86;p17"/>
          <p:cNvSpPr txBox="1"/>
          <p:nvPr>
            <p:ph idx="4294967295" type="subTitle"/>
          </p:nvPr>
        </p:nvSpPr>
        <p:spPr>
          <a:xfrm>
            <a:off x="746973" y="4781559"/>
            <a:ext cx="1998000" cy="2925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sz="700">
                <a:solidFill>
                  <a:srgbClr val="222222"/>
                </a:solidFill>
                <a:latin typeface="Helvetica Neue"/>
                <a:ea typeface="Helvetica Neue"/>
                <a:cs typeface="Helvetica Neue"/>
                <a:sym typeface="Helvetica Neue"/>
              </a:rPr>
              <a:t>OKLOU x AIAIAI </a:t>
            </a:r>
            <a:endParaRPr sz="700">
              <a:solidFill>
                <a:srgbClr val="222222"/>
              </a:solidFill>
              <a:latin typeface="Helvetica Neue"/>
              <a:ea typeface="Helvetica Neue"/>
              <a:cs typeface="Helvetica Neue"/>
              <a:sym typeface="Helvetica Neue"/>
            </a:endParaRPr>
          </a:p>
        </p:txBody>
      </p:sp>
      <p:graphicFrame>
        <p:nvGraphicFramePr>
          <p:cNvPr id="87" name="Google Shape;87;p17"/>
          <p:cNvGraphicFramePr/>
          <p:nvPr/>
        </p:nvGraphicFramePr>
        <p:xfrm>
          <a:off x="366575" y="3949550"/>
          <a:ext cx="3000000" cy="3000000"/>
        </p:xfrm>
        <a:graphic>
          <a:graphicData uri="http://schemas.openxmlformats.org/drawingml/2006/table">
            <a:tbl>
              <a:tblPr>
                <a:noFill/>
                <a:tableStyleId>{9096C3C6-49EB-4217-BB45-1BFF0ECAD13F}</a:tableStyleId>
              </a:tblPr>
              <a:tblGrid>
                <a:gridCol w="952500"/>
                <a:gridCol w="2419350"/>
                <a:gridCol w="2324100"/>
                <a:gridCol w="1190625"/>
                <a:gridCol w="1485900"/>
              </a:tblGrid>
              <a:tr h="190500">
                <a:tc>
                  <a:txBody>
                    <a:bodyPr/>
                    <a:lstStyle/>
                    <a:p>
                      <a:pPr indent="0" lvl="0" marL="0" rtl="0" algn="l">
                        <a:lnSpc>
                          <a:spcPct val="115000"/>
                        </a:lnSpc>
                        <a:spcBef>
                          <a:spcPts val="0"/>
                        </a:spcBef>
                        <a:spcAft>
                          <a:spcPts val="0"/>
                        </a:spcAft>
                        <a:buNone/>
                      </a:pPr>
                      <a:r>
                        <a:rPr lang="en-GB" sz="1000"/>
                        <a:t>55707</a:t>
                      </a:r>
                      <a:endParaRPr sz="1000"/>
                    </a:p>
                  </a:txBody>
                  <a:tcPr marT="19050" marB="19050" marR="28575" marL="28575" anchor="b"/>
                </a:tc>
                <a:tc>
                  <a:txBody>
                    <a:bodyPr/>
                    <a:lstStyle/>
                    <a:p>
                      <a:pPr indent="0" lvl="0" marL="0" rtl="0" algn="l">
                        <a:lnSpc>
                          <a:spcPct val="115000"/>
                        </a:lnSpc>
                        <a:spcBef>
                          <a:spcPts val="0"/>
                        </a:spcBef>
                        <a:spcAft>
                          <a:spcPts val="0"/>
                        </a:spcAft>
                        <a:buNone/>
                      </a:pPr>
                      <a:r>
                        <a:rPr lang="en-GB" sz="1000"/>
                        <a:t>Tracks OKLOU Edition - 3.5mm</a:t>
                      </a:r>
                      <a:endParaRPr sz="1000"/>
                    </a:p>
                  </a:txBody>
                  <a:tcPr marT="19050" marB="19050" marR="28575" marL="28575" anchor="b"/>
                </a:tc>
                <a:tc>
                  <a:txBody>
                    <a:bodyPr/>
                    <a:lstStyle/>
                    <a:p>
                      <a:pPr indent="0" lvl="0" marL="0" rtl="0" algn="l">
                        <a:lnSpc>
                          <a:spcPct val="115000"/>
                        </a:lnSpc>
                        <a:spcBef>
                          <a:spcPts val="0"/>
                        </a:spcBef>
                        <a:spcAft>
                          <a:spcPts val="0"/>
                        </a:spcAft>
                        <a:buNone/>
                      </a:pPr>
                      <a:r>
                        <a:rPr lang="en-GB" sz="1000"/>
                        <a:t>40mm speaker for full-spectrum sound</a:t>
                      </a:r>
                      <a:endParaRPr sz="1000"/>
                    </a:p>
                  </a:txBody>
                  <a:tcPr marT="19050" marB="19050" marR="28575" marL="28575" anchor="b"/>
                </a:tc>
                <a:tc>
                  <a:txBody>
                    <a:bodyPr/>
                    <a:lstStyle/>
                    <a:p>
                      <a:pPr indent="0" lvl="0" marL="0" rtl="0" algn="ctr">
                        <a:lnSpc>
                          <a:spcPct val="115000"/>
                        </a:lnSpc>
                        <a:spcBef>
                          <a:spcPts val="0"/>
                        </a:spcBef>
                        <a:spcAft>
                          <a:spcPts val="0"/>
                        </a:spcAft>
                        <a:buNone/>
                      </a:pPr>
                      <a:r>
                        <a:rPr lang="en-GB" sz="1000"/>
                        <a:t>5710224557079</a:t>
                      </a:r>
                      <a:endParaRPr sz="1000"/>
                    </a:p>
                  </a:txBody>
                  <a:tcPr marT="19050" marB="19050" marR="28575" marL="28575" anchor="b"/>
                </a:tc>
                <a:tc>
                  <a:txBody>
                    <a:bodyPr/>
                    <a:lstStyle/>
                    <a:p>
                      <a:pPr indent="0" lvl="0" marL="0" rtl="0" algn="r">
                        <a:lnSpc>
                          <a:spcPct val="115000"/>
                        </a:lnSpc>
                        <a:spcBef>
                          <a:spcPts val="0"/>
                        </a:spcBef>
                        <a:spcAft>
                          <a:spcPts val="0"/>
                        </a:spcAft>
                        <a:buNone/>
                      </a:pPr>
                      <a:r>
                        <a:rPr lang="en-GB" sz="1000">
                          <a:latin typeface="Proxima Nova"/>
                          <a:ea typeface="Proxima Nova"/>
                          <a:cs typeface="Proxima Nova"/>
                          <a:sym typeface="Proxima Nova"/>
                        </a:rPr>
                        <a:t>$70</a:t>
                      </a:r>
                      <a:endParaRPr sz="1000">
                        <a:latin typeface="Proxima Nova"/>
                        <a:ea typeface="Proxima Nova"/>
                        <a:cs typeface="Proxima Nova"/>
                        <a:sym typeface="Proxima Nova"/>
                      </a:endParaRPr>
                    </a:p>
                  </a:txBody>
                  <a:tcPr marT="19050" marB="19050" marR="28575" marL="28575" anchor="b"/>
                </a:tc>
              </a:tr>
              <a:tr h="190500">
                <a:tc>
                  <a:txBody>
                    <a:bodyPr/>
                    <a:lstStyle/>
                    <a:p>
                      <a:pPr indent="0" lvl="0" marL="0" rtl="0" algn="l">
                        <a:lnSpc>
                          <a:spcPct val="115000"/>
                        </a:lnSpc>
                        <a:spcBef>
                          <a:spcPts val="0"/>
                        </a:spcBef>
                        <a:spcAft>
                          <a:spcPts val="0"/>
                        </a:spcAft>
                        <a:buNone/>
                      </a:pPr>
                      <a:r>
                        <a:rPr lang="en-GB" sz="1000"/>
                        <a:t>55710</a:t>
                      </a:r>
                      <a:endParaRPr sz="1000"/>
                    </a:p>
                  </a:txBody>
                  <a:tcPr marT="19050" marB="19050" marR="28575" marL="28575" anchor="b"/>
                </a:tc>
                <a:tc>
                  <a:txBody>
                    <a:bodyPr/>
                    <a:lstStyle/>
                    <a:p>
                      <a:pPr indent="0" lvl="0" marL="0" rtl="0" algn="l">
                        <a:lnSpc>
                          <a:spcPct val="115000"/>
                        </a:lnSpc>
                        <a:spcBef>
                          <a:spcPts val="0"/>
                        </a:spcBef>
                        <a:spcAft>
                          <a:spcPts val="0"/>
                        </a:spcAft>
                        <a:buNone/>
                      </a:pPr>
                      <a:r>
                        <a:rPr lang="en-GB" sz="1000"/>
                        <a:t>Tracks OKLOU Edition - USB-C</a:t>
                      </a:r>
                      <a:endParaRPr sz="1000"/>
                    </a:p>
                  </a:txBody>
                  <a:tcPr marT="19050" marB="19050" marR="28575" marL="28575" anchor="b"/>
                </a:tc>
                <a:tc>
                  <a:txBody>
                    <a:bodyPr/>
                    <a:lstStyle/>
                    <a:p>
                      <a:pPr indent="0" lvl="0" marL="0" rtl="0" algn="l">
                        <a:lnSpc>
                          <a:spcPct val="115000"/>
                        </a:lnSpc>
                        <a:spcBef>
                          <a:spcPts val="0"/>
                        </a:spcBef>
                        <a:spcAft>
                          <a:spcPts val="0"/>
                        </a:spcAft>
                        <a:buNone/>
                      </a:pPr>
                      <a:r>
                        <a:rPr lang="en-GB" sz="1000"/>
                        <a:t>40mm speaker for full-spectrum sound</a:t>
                      </a:r>
                      <a:endParaRPr sz="1000"/>
                    </a:p>
                  </a:txBody>
                  <a:tcPr marT="19050" marB="19050" marR="28575" marL="28575" anchor="b"/>
                </a:tc>
                <a:tc>
                  <a:txBody>
                    <a:bodyPr/>
                    <a:lstStyle/>
                    <a:p>
                      <a:pPr indent="0" lvl="0" marL="0" rtl="0" algn="ctr">
                        <a:lnSpc>
                          <a:spcPct val="115000"/>
                        </a:lnSpc>
                        <a:spcBef>
                          <a:spcPts val="0"/>
                        </a:spcBef>
                        <a:spcAft>
                          <a:spcPts val="0"/>
                        </a:spcAft>
                        <a:buNone/>
                      </a:pPr>
                      <a:r>
                        <a:rPr lang="en-GB" sz="1000"/>
                        <a:t>5710224557109</a:t>
                      </a:r>
                      <a:endParaRPr sz="1000"/>
                    </a:p>
                  </a:txBody>
                  <a:tcPr marT="19050" marB="19050" marR="28575" marL="28575" anchor="b"/>
                </a:tc>
                <a:tc>
                  <a:txBody>
                    <a:bodyPr/>
                    <a:lstStyle/>
                    <a:p>
                      <a:pPr indent="0" lvl="0" marL="0" rtl="0" algn="r">
                        <a:lnSpc>
                          <a:spcPct val="115000"/>
                        </a:lnSpc>
                        <a:spcBef>
                          <a:spcPts val="0"/>
                        </a:spcBef>
                        <a:spcAft>
                          <a:spcPts val="0"/>
                        </a:spcAft>
                        <a:buNone/>
                      </a:pPr>
                      <a:r>
                        <a:rPr lang="en-GB" sz="1000">
                          <a:latin typeface="Proxima Nova"/>
                          <a:ea typeface="Proxima Nova"/>
                          <a:cs typeface="Proxima Nova"/>
                          <a:sym typeface="Proxima Nova"/>
                        </a:rPr>
                        <a:t>$70</a:t>
                      </a:r>
                      <a:endParaRPr sz="1000">
                        <a:latin typeface="Proxima Nova"/>
                        <a:ea typeface="Proxima Nova"/>
                        <a:cs typeface="Proxima Nova"/>
                        <a:sym typeface="Proxima Nova"/>
                      </a:endParaRPr>
                    </a:p>
                  </a:txBody>
                  <a:tcPr marT="19050" marB="19050" marR="28575" marL="28575" anchor="b"/>
                </a:tc>
              </a:tr>
              <a:tr h="190500">
                <a:tc>
                  <a:txBody>
                    <a:bodyPr/>
                    <a:lstStyle/>
                    <a:p>
                      <a:pPr indent="0" lvl="0" marL="0" rtl="0" algn="l">
                        <a:lnSpc>
                          <a:spcPct val="115000"/>
                        </a:lnSpc>
                        <a:spcBef>
                          <a:spcPts val="0"/>
                        </a:spcBef>
                        <a:spcAft>
                          <a:spcPts val="0"/>
                        </a:spcAft>
                        <a:buNone/>
                      </a:pPr>
                      <a:r>
                        <a:rPr lang="en-GB" sz="1000"/>
                        <a:t>76135</a:t>
                      </a:r>
                      <a:endParaRPr sz="1000"/>
                    </a:p>
                  </a:txBody>
                  <a:tcPr marT="19050" marB="19050" marR="28575" marL="28575" anchor="b"/>
                </a:tc>
                <a:tc>
                  <a:txBody>
                    <a:bodyPr/>
                    <a:lstStyle/>
                    <a:p>
                      <a:pPr indent="0" lvl="0" marL="0" rtl="0" algn="l">
                        <a:lnSpc>
                          <a:spcPct val="115000"/>
                        </a:lnSpc>
                        <a:spcBef>
                          <a:spcPts val="0"/>
                        </a:spcBef>
                        <a:spcAft>
                          <a:spcPts val="0"/>
                        </a:spcAft>
                        <a:buNone/>
                      </a:pPr>
                      <a:r>
                        <a:rPr lang="en-GB" sz="1000">
                          <a:latin typeface="Proxima Nova"/>
                          <a:ea typeface="Proxima Nova"/>
                          <a:cs typeface="Proxima Nova"/>
                          <a:sym typeface="Proxima Nova"/>
                        </a:rPr>
                        <a:t>TMA-2 OKLOU Edition</a:t>
                      </a:r>
                      <a:endParaRPr sz="1000">
                        <a:latin typeface="Proxima Nova"/>
                        <a:ea typeface="Proxima Nova"/>
                        <a:cs typeface="Proxima Nova"/>
                        <a:sym typeface="Proxima Nova"/>
                      </a:endParaRPr>
                    </a:p>
                  </a:txBody>
                  <a:tcPr marT="19050" marB="19050" marR="28575" marL="28575" anchor="b"/>
                </a:tc>
                <a:tc>
                  <a:txBody>
                    <a:bodyPr/>
                    <a:lstStyle/>
                    <a:p>
                      <a:pPr indent="0" lvl="0" marL="0" rtl="0" algn="l">
                        <a:lnSpc>
                          <a:spcPct val="115000"/>
                        </a:lnSpc>
                        <a:spcBef>
                          <a:spcPts val="0"/>
                        </a:spcBef>
                        <a:spcAft>
                          <a:spcPts val="0"/>
                        </a:spcAft>
                        <a:buNone/>
                      </a:pPr>
                      <a:r>
                        <a:rPr lang="en-GB" sz="1000">
                          <a:latin typeface="Proxima Nova"/>
                          <a:ea typeface="Proxima Nova"/>
                          <a:cs typeface="Proxima Nova"/>
                          <a:sym typeface="Proxima Nova"/>
                        </a:rPr>
                        <a:t>S11, E04, H02, C05, A01</a:t>
                      </a:r>
                      <a:endParaRPr sz="1000">
                        <a:latin typeface="Proxima Nova"/>
                        <a:ea typeface="Proxima Nova"/>
                        <a:cs typeface="Proxima Nova"/>
                        <a:sym typeface="Proxima Nova"/>
                      </a:endParaRPr>
                    </a:p>
                  </a:txBody>
                  <a:tcPr marT="19050" marB="19050" marR="28575" marL="28575" anchor="b"/>
                </a:tc>
                <a:tc>
                  <a:txBody>
                    <a:bodyPr/>
                    <a:lstStyle/>
                    <a:p>
                      <a:pPr indent="0" lvl="0" marL="0" rtl="0" algn="ctr">
                        <a:lnSpc>
                          <a:spcPct val="115000"/>
                        </a:lnSpc>
                        <a:spcBef>
                          <a:spcPts val="0"/>
                        </a:spcBef>
                        <a:spcAft>
                          <a:spcPts val="0"/>
                        </a:spcAft>
                        <a:buNone/>
                      </a:pPr>
                      <a:r>
                        <a:rPr lang="en-GB" sz="1000"/>
                        <a:t>5710224761353</a:t>
                      </a:r>
                      <a:endParaRPr sz="1000"/>
                    </a:p>
                  </a:txBody>
                  <a:tcPr marT="19050" marB="19050" marR="28575" marL="28575" anchor="b"/>
                </a:tc>
                <a:tc>
                  <a:txBody>
                    <a:bodyPr/>
                    <a:lstStyle/>
                    <a:p>
                      <a:pPr indent="0" lvl="0" marL="0" rtl="0" algn="r">
                        <a:lnSpc>
                          <a:spcPct val="115000"/>
                        </a:lnSpc>
                        <a:spcBef>
                          <a:spcPts val="0"/>
                        </a:spcBef>
                        <a:spcAft>
                          <a:spcPts val="0"/>
                        </a:spcAft>
                        <a:buNone/>
                      </a:pPr>
                      <a:r>
                        <a:rPr lang="en-GB" sz="1000">
                          <a:latin typeface="Proxima Nova"/>
                          <a:ea typeface="Proxima Nova"/>
                          <a:cs typeface="Proxima Nova"/>
                          <a:sym typeface="Proxima Nova"/>
                        </a:rPr>
                        <a:t>$200</a:t>
                      </a:r>
                      <a:endParaRPr sz="1000">
                        <a:latin typeface="Proxima Nova"/>
                        <a:ea typeface="Proxima Nova"/>
                        <a:cs typeface="Proxima Nova"/>
                        <a:sym typeface="Proxima Nova"/>
                      </a:endParaRPr>
                    </a:p>
                  </a:txBody>
                  <a:tcPr marT="19050" marB="19050" marR="28575" marL="28575" anchor="b"/>
                </a:tc>
              </a:tr>
            </a:tbl>
          </a:graphicData>
        </a:graphic>
      </p:graphicFrame>
      <p:pic>
        <p:nvPicPr>
          <p:cNvPr id="88" name="Google Shape;88;p17"/>
          <p:cNvPicPr preferRelativeResize="0"/>
          <p:nvPr/>
        </p:nvPicPr>
        <p:blipFill>
          <a:blip r:embed="rId5">
            <a:alphaModFix/>
          </a:blip>
          <a:stretch>
            <a:fillRect/>
          </a:stretch>
        </p:blipFill>
        <p:spPr>
          <a:xfrm>
            <a:off x="3259200" y="998752"/>
            <a:ext cx="2950799" cy="29507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F0F1"/>
        </a:solidFill>
      </p:bgPr>
    </p:bg>
    <p:spTree>
      <p:nvGrpSpPr>
        <p:cNvPr id="92" name="Shape 92"/>
        <p:cNvGrpSpPr/>
        <p:nvPr/>
      </p:nvGrpSpPr>
      <p:grpSpPr>
        <a:xfrm>
          <a:off x="0" y="0"/>
          <a:ext cx="0" cy="0"/>
          <a:chOff x="0" y="0"/>
          <a:chExt cx="0" cy="0"/>
        </a:xfrm>
      </p:grpSpPr>
      <p:sp>
        <p:nvSpPr>
          <p:cNvPr id="93" name="Google Shape;93;p18"/>
          <p:cNvSpPr txBox="1"/>
          <p:nvPr>
            <p:ph idx="1" type="body"/>
          </p:nvPr>
        </p:nvSpPr>
        <p:spPr>
          <a:xfrm>
            <a:off x="92975" y="368750"/>
            <a:ext cx="5947200" cy="538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GB" sz="2300">
                <a:solidFill>
                  <a:schemeClr val="dk1"/>
                </a:solidFill>
                <a:latin typeface="Helvetica Neue"/>
                <a:ea typeface="Helvetica Neue"/>
                <a:cs typeface="Helvetica Neue"/>
                <a:sym typeface="Helvetica Neue"/>
              </a:rPr>
              <a:t>Timeline </a:t>
            </a:r>
            <a:r>
              <a:rPr b="1" lang="en-GB" sz="2300">
                <a:solidFill>
                  <a:schemeClr val="dk1"/>
                </a:solidFill>
                <a:latin typeface="Helvetica Neue"/>
                <a:ea typeface="Helvetica Neue"/>
                <a:cs typeface="Helvetica Neue"/>
                <a:sym typeface="Helvetica Neue"/>
              </a:rPr>
              <a:t>Project</a:t>
            </a:r>
            <a:r>
              <a:rPr b="1" lang="en-GB" sz="2300">
                <a:solidFill>
                  <a:schemeClr val="dk1"/>
                </a:solidFill>
                <a:latin typeface="Helvetica Neue"/>
                <a:ea typeface="Helvetica Neue"/>
                <a:cs typeface="Helvetica Neue"/>
                <a:sym typeface="Helvetica Neue"/>
              </a:rPr>
              <a:t> Flow </a:t>
            </a:r>
            <a:endParaRPr sz="2300">
              <a:solidFill>
                <a:srgbClr val="222222"/>
              </a:solidFill>
              <a:latin typeface="Helvetica Neue"/>
              <a:ea typeface="Helvetica Neue"/>
              <a:cs typeface="Helvetica Neue"/>
              <a:sym typeface="Helvetica Neue"/>
            </a:endParaRPr>
          </a:p>
        </p:txBody>
      </p:sp>
      <p:sp>
        <p:nvSpPr>
          <p:cNvPr id="94" name="Google Shape;94;p18"/>
          <p:cNvSpPr txBox="1"/>
          <p:nvPr>
            <p:ph idx="4294967295" type="subTitle"/>
          </p:nvPr>
        </p:nvSpPr>
        <p:spPr>
          <a:xfrm>
            <a:off x="100050" y="757550"/>
            <a:ext cx="4472100" cy="2801400"/>
          </a:xfrm>
          <a:prstGeom prst="rect">
            <a:avLst/>
          </a:prstGeom>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GB" sz="1000">
                <a:solidFill>
                  <a:schemeClr val="dk1"/>
                </a:solidFill>
                <a:latin typeface="Helvetica Neue"/>
                <a:ea typeface="Helvetica Neue"/>
                <a:cs typeface="Helvetica Neue"/>
                <a:sym typeface="Helvetica Neue"/>
              </a:rPr>
              <a:t>Pre-Launch Tease (</a:t>
            </a:r>
            <a:r>
              <a:rPr b="1" lang="en-GB" sz="1000">
                <a:solidFill>
                  <a:schemeClr val="dk1"/>
                </a:solidFill>
                <a:latin typeface="Helvetica Neue"/>
                <a:ea typeface="Helvetica Neue"/>
                <a:cs typeface="Helvetica Neue"/>
                <a:sym typeface="Helvetica Neue"/>
              </a:rPr>
              <a:t>Early July)</a:t>
            </a:r>
            <a:endParaRPr b="1" sz="1000">
              <a:solidFill>
                <a:schemeClr val="dk1"/>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1000">
                <a:solidFill>
                  <a:schemeClr val="dk1"/>
                </a:solidFill>
                <a:latin typeface="Helvetica Neue"/>
                <a:ea typeface="Helvetica Neue"/>
                <a:cs typeface="Helvetica Neue"/>
                <a:sym typeface="Helvetica Neue"/>
              </a:rPr>
              <a:t>During this phase we will tease the partnership on Instagram in order to build </a:t>
            </a:r>
            <a:r>
              <a:rPr lang="en-GB" sz="1000">
                <a:solidFill>
                  <a:schemeClr val="dk1"/>
                </a:solidFill>
                <a:latin typeface="Helvetica Neue"/>
                <a:ea typeface="Helvetica Neue"/>
                <a:cs typeface="Helvetica Neue"/>
                <a:sym typeface="Helvetica Neue"/>
              </a:rPr>
              <a:t>mystery</a:t>
            </a:r>
            <a:r>
              <a:rPr lang="en-GB" sz="1000">
                <a:solidFill>
                  <a:schemeClr val="dk1"/>
                </a:solidFill>
                <a:latin typeface="Helvetica Neue"/>
                <a:ea typeface="Helvetica Neue"/>
                <a:cs typeface="Helvetica Neue"/>
                <a:sym typeface="Helvetica Neue"/>
              </a:rPr>
              <a:t> and </a:t>
            </a:r>
            <a:r>
              <a:rPr lang="en-GB" sz="1000">
                <a:solidFill>
                  <a:schemeClr val="dk1"/>
                </a:solidFill>
                <a:latin typeface="Helvetica Neue"/>
                <a:ea typeface="Helvetica Neue"/>
                <a:cs typeface="Helvetica Neue"/>
                <a:sym typeface="Helvetica Neue"/>
              </a:rPr>
              <a:t>excitement</a:t>
            </a:r>
            <a:r>
              <a:rPr lang="en-GB" sz="1000">
                <a:solidFill>
                  <a:schemeClr val="dk1"/>
                </a:solidFill>
                <a:latin typeface="Helvetica Neue"/>
                <a:ea typeface="Helvetica Neue"/>
                <a:cs typeface="Helvetica Neue"/>
                <a:sym typeface="Helvetica Neue"/>
              </a:rPr>
              <a:t> </a:t>
            </a:r>
            <a:endParaRPr sz="1000">
              <a:solidFill>
                <a:schemeClr val="dk1"/>
              </a:solidFill>
              <a:latin typeface="Helvetica Neue"/>
              <a:ea typeface="Helvetica Neue"/>
              <a:cs typeface="Helvetica Neue"/>
              <a:sym typeface="Helvetica Neue"/>
            </a:endParaRPr>
          </a:p>
          <a:p>
            <a:pPr indent="0" lvl="0" marL="0" marR="0" rtl="0" algn="l">
              <a:lnSpc>
                <a:spcPct val="100000"/>
              </a:lnSpc>
              <a:spcBef>
                <a:spcPts val="0"/>
              </a:spcBef>
              <a:spcAft>
                <a:spcPts val="0"/>
              </a:spcAft>
              <a:buSzPts val="1100"/>
              <a:buNone/>
            </a:pPr>
            <a:r>
              <a:t/>
            </a:r>
            <a:endParaRPr b="1" sz="1000">
              <a:solidFill>
                <a:schemeClr val="dk1"/>
              </a:solidFill>
              <a:latin typeface="Helvetica Neue"/>
              <a:ea typeface="Helvetica Neue"/>
              <a:cs typeface="Helvetica Neue"/>
              <a:sym typeface="Helvetica Neue"/>
            </a:endParaRPr>
          </a:p>
          <a:p>
            <a:pPr indent="0" lvl="0" marL="0" marR="0" rtl="0" algn="l">
              <a:lnSpc>
                <a:spcPct val="100000"/>
              </a:lnSpc>
              <a:spcBef>
                <a:spcPts val="0"/>
              </a:spcBef>
              <a:spcAft>
                <a:spcPts val="0"/>
              </a:spcAft>
              <a:buSzPts val="1100"/>
              <a:buNone/>
            </a:pPr>
            <a:r>
              <a:rPr b="1" lang="en-GB" sz="1000">
                <a:solidFill>
                  <a:schemeClr val="dk1"/>
                </a:solidFill>
                <a:latin typeface="Helvetica Neue"/>
                <a:ea typeface="Helvetica Neue"/>
                <a:cs typeface="Helvetica Neue"/>
                <a:sym typeface="Helvetica Neue"/>
              </a:rPr>
              <a:t>First Wave – The Announcement (Mid-July)</a:t>
            </a:r>
            <a:endParaRPr b="1" sz="1000">
              <a:solidFill>
                <a:schemeClr val="dk1"/>
              </a:solidFill>
              <a:latin typeface="Helvetica Neue"/>
              <a:ea typeface="Helvetica Neue"/>
              <a:cs typeface="Helvetica Neue"/>
              <a:sym typeface="Helvetica Neue"/>
            </a:endParaRPr>
          </a:p>
          <a:p>
            <a:pPr indent="0" lvl="0" marL="0" marR="0" rtl="0" algn="l">
              <a:lnSpc>
                <a:spcPct val="100000"/>
              </a:lnSpc>
              <a:spcBef>
                <a:spcPts val="0"/>
              </a:spcBef>
              <a:spcAft>
                <a:spcPts val="0"/>
              </a:spcAft>
              <a:buSzPts val="1100"/>
              <a:buNone/>
            </a:pPr>
            <a:r>
              <a:rPr lang="en-GB" sz="1000">
                <a:solidFill>
                  <a:schemeClr val="dk1"/>
                </a:solidFill>
                <a:latin typeface="Helvetica Neue"/>
                <a:ea typeface="Helvetica Neue"/>
                <a:cs typeface="Helvetica Neue"/>
                <a:sym typeface="Helvetica Neue"/>
              </a:rPr>
              <a:t>July 14 (14.7): * Official Announcement: Collab with Oklou officially drops</a:t>
            </a:r>
            <a:endParaRPr sz="1000">
              <a:solidFill>
                <a:schemeClr val="dk1"/>
              </a:solidFill>
              <a:latin typeface="Helvetica Neue"/>
              <a:ea typeface="Helvetica Neue"/>
              <a:cs typeface="Helvetica Neue"/>
              <a:sym typeface="Helvetica Neue"/>
            </a:endParaRPr>
          </a:p>
          <a:p>
            <a:pPr indent="0" lvl="0" marL="0" marR="0" rtl="0" algn="l">
              <a:lnSpc>
                <a:spcPct val="100000"/>
              </a:lnSpc>
              <a:spcBef>
                <a:spcPts val="0"/>
              </a:spcBef>
              <a:spcAft>
                <a:spcPts val="0"/>
              </a:spcAft>
              <a:buSzPts val="1100"/>
              <a:buNone/>
            </a:pPr>
            <a:r>
              <a:rPr lang="en-GB" sz="1000">
                <a:solidFill>
                  <a:schemeClr val="dk1"/>
                </a:solidFill>
                <a:latin typeface="Helvetica Neue"/>
                <a:ea typeface="Helvetica Neue"/>
                <a:cs typeface="Helvetica Neue"/>
                <a:sym typeface="Helvetica Neue"/>
              </a:rPr>
              <a:t>July 16 (16.7): * General On-Sale Launch across all primary channels + </a:t>
            </a:r>
            <a:r>
              <a:rPr lang="en-GB" sz="1000">
                <a:solidFill>
                  <a:schemeClr val="dk1"/>
                </a:solidFill>
                <a:latin typeface="Helvetica Neue"/>
                <a:ea typeface="Helvetica Neue"/>
                <a:cs typeface="Helvetica Neue"/>
                <a:sym typeface="Helvetica Neue"/>
              </a:rPr>
              <a:t>Twitch</a:t>
            </a:r>
            <a:r>
              <a:rPr lang="en-GB" sz="1000">
                <a:solidFill>
                  <a:schemeClr val="dk1"/>
                </a:solidFill>
                <a:latin typeface="Helvetica Neue"/>
                <a:ea typeface="Helvetica Neue"/>
                <a:cs typeface="Helvetica Neue"/>
                <a:sym typeface="Helvetica Neue"/>
              </a:rPr>
              <a:t> stream announcement</a:t>
            </a:r>
            <a:endParaRPr sz="1000">
              <a:solidFill>
                <a:schemeClr val="dk1"/>
              </a:solidFill>
              <a:latin typeface="Helvetica Neue"/>
              <a:ea typeface="Helvetica Neue"/>
              <a:cs typeface="Helvetica Neue"/>
              <a:sym typeface="Helvetica Neue"/>
            </a:endParaRPr>
          </a:p>
          <a:p>
            <a:pPr indent="0" lvl="0" marL="0" marR="0" rtl="0" algn="l">
              <a:lnSpc>
                <a:spcPct val="100000"/>
              </a:lnSpc>
              <a:spcBef>
                <a:spcPts val="0"/>
              </a:spcBef>
              <a:spcAft>
                <a:spcPts val="0"/>
              </a:spcAft>
              <a:buSzPts val="1100"/>
              <a:buNone/>
            </a:pPr>
            <a:r>
              <a:rPr lang="en-GB" sz="1000">
                <a:solidFill>
                  <a:schemeClr val="dk1"/>
                </a:solidFill>
                <a:latin typeface="Helvetica Neue"/>
                <a:ea typeface="Helvetica Neue"/>
                <a:cs typeface="Helvetica Neue"/>
                <a:sym typeface="Helvetica Neue"/>
              </a:rPr>
              <a:t>After the on sale moment we will continue to communicate using the campaign, product shots, UGC, press, and more</a:t>
            </a:r>
            <a:endParaRPr sz="1000">
              <a:solidFill>
                <a:schemeClr val="dk1"/>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1000">
              <a:solidFill>
                <a:schemeClr val="dk1"/>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b="1" lang="en-GB" sz="1000">
                <a:solidFill>
                  <a:schemeClr val="dk1"/>
                </a:solidFill>
                <a:latin typeface="Helvetica Neue"/>
                <a:ea typeface="Helvetica Neue"/>
                <a:cs typeface="Helvetica Neue"/>
                <a:sym typeface="Helvetica Neue"/>
              </a:rPr>
              <a:t>Second Wave – </a:t>
            </a:r>
            <a:r>
              <a:rPr b="1" lang="en-GB" sz="1000">
                <a:solidFill>
                  <a:schemeClr val="dk1"/>
                </a:solidFill>
                <a:latin typeface="Helvetica Neue"/>
                <a:ea typeface="Helvetica Neue"/>
                <a:cs typeface="Helvetica Neue"/>
                <a:sym typeface="Helvetica Neue"/>
              </a:rPr>
              <a:t>Twitch</a:t>
            </a:r>
            <a:r>
              <a:rPr b="1" lang="en-GB" sz="1000">
                <a:solidFill>
                  <a:schemeClr val="dk1"/>
                </a:solidFill>
                <a:latin typeface="Helvetica Neue"/>
                <a:ea typeface="Helvetica Neue"/>
                <a:cs typeface="Helvetica Neue"/>
                <a:sym typeface="Helvetica Neue"/>
              </a:rPr>
              <a:t> Stream + Giveaway, In-Stores (Late July- August)</a:t>
            </a:r>
            <a:endParaRPr b="1" sz="10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100"/>
              <a:buFont typeface="Arial"/>
              <a:buNone/>
            </a:pPr>
            <a:r>
              <a:rPr lang="en-GB" sz="1000">
                <a:solidFill>
                  <a:schemeClr val="dk1"/>
                </a:solidFill>
                <a:latin typeface="Helvetica Neue"/>
                <a:ea typeface="Helvetica Neue"/>
                <a:cs typeface="Helvetica Neue"/>
                <a:sym typeface="Helvetica Neue"/>
              </a:rPr>
              <a:t>July 22 (22.7): * Twitch Stream live broadcast activation</a:t>
            </a:r>
            <a:endParaRPr sz="1000">
              <a:solidFill>
                <a:schemeClr val="dk1"/>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1000">
                <a:solidFill>
                  <a:schemeClr val="dk1"/>
                </a:solidFill>
                <a:latin typeface="Helvetica Neue"/>
                <a:ea typeface="Helvetica Neue"/>
                <a:cs typeface="Helvetica Neue"/>
                <a:sym typeface="Helvetica Neue"/>
              </a:rPr>
              <a:t>July 28 (28.7): * Giveaway Launch: Big community contest kicks off</a:t>
            </a:r>
            <a:endParaRPr sz="1000">
              <a:solidFill>
                <a:schemeClr val="dk1"/>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1000">
                <a:solidFill>
                  <a:schemeClr val="dk1"/>
                </a:solidFill>
                <a:latin typeface="Helvetica Neue"/>
                <a:ea typeface="Helvetica Neue"/>
                <a:cs typeface="Helvetica Neue"/>
                <a:sym typeface="Helvetica Neue"/>
              </a:rPr>
              <a:t>TBC late July/August: Record store events in key cities throughout Europe and the US</a:t>
            </a:r>
            <a:endParaRPr sz="800">
              <a:solidFill>
                <a:schemeClr val="dk1"/>
              </a:solidFill>
              <a:latin typeface="Helvetica Neue"/>
              <a:ea typeface="Helvetica Neue"/>
              <a:cs typeface="Helvetica Neue"/>
              <a:sym typeface="Helvetica Neue"/>
            </a:endParaRPr>
          </a:p>
        </p:txBody>
      </p:sp>
      <p:sp>
        <p:nvSpPr>
          <p:cNvPr id="95" name="Google Shape;95;p18"/>
          <p:cNvSpPr txBox="1"/>
          <p:nvPr>
            <p:ph idx="4294967295" type="subTitle"/>
          </p:nvPr>
        </p:nvSpPr>
        <p:spPr>
          <a:xfrm>
            <a:off x="746973" y="4781559"/>
            <a:ext cx="1998000" cy="2925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sz="700">
                <a:solidFill>
                  <a:srgbClr val="222222"/>
                </a:solidFill>
                <a:latin typeface="Helvetica Neue"/>
                <a:ea typeface="Helvetica Neue"/>
                <a:cs typeface="Helvetica Neue"/>
                <a:sym typeface="Helvetica Neue"/>
              </a:rPr>
              <a:t>OKLOU x AIAIAI </a:t>
            </a:r>
            <a:endParaRPr sz="700">
              <a:solidFill>
                <a:srgbClr val="222222"/>
              </a:solidFill>
              <a:latin typeface="Helvetica Neue"/>
              <a:ea typeface="Helvetica Neue"/>
              <a:cs typeface="Helvetica Neue"/>
              <a:sym typeface="Helvetica Neue"/>
            </a:endParaRPr>
          </a:p>
        </p:txBody>
      </p:sp>
      <p:pic>
        <p:nvPicPr>
          <p:cNvPr id="96" name="Google Shape;96;p18" title="logoaiaiai-black.png"/>
          <p:cNvPicPr preferRelativeResize="0"/>
          <p:nvPr/>
        </p:nvPicPr>
        <p:blipFill>
          <a:blip r:embed="rId3">
            <a:alphaModFix/>
          </a:blip>
          <a:stretch>
            <a:fillRect/>
          </a:stretch>
        </p:blipFill>
        <p:spPr>
          <a:xfrm>
            <a:off x="181673" y="4854538"/>
            <a:ext cx="611850" cy="161950"/>
          </a:xfrm>
          <a:prstGeom prst="rect">
            <a:avLst/>
          </a:prstGeom>
          <a:noFill/>
          <a:ln>
            <a:noFill/>
          </a:ln>
        </p:spPr>
      </p:pic>
      <p:sp>
        <p:nvSpPr>
          <p:cNvPr id="97" name="Google Shape;97;p18"/>
          <p:cNvSpPr txBox="1"/>
          <p:nvPr>
            <p:ph idx="4294967295" type="subTitle"/>
          </p:nvPr>
        </p:nvSpPr>
        <p:spPr>
          <a:xfrm>
            <a:off x="100052" y="83750"/>
            <a:ext cx="896100" cy="2925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sz="700">
                <a:solidFill>
                  <a:srgbClr val="222222"/>
                </a:solidFill>
                <a:latin typeface="Helvetica Neue"/>
                <a:ea typeface="Helvetica Neue"/>
                <a:cs typeface="Helvetica Neue"/>
                <a:sym typeface="Helvetica Neue"/>
              </a:rPr>
              <a:t>Marketing Plan</a:t>
            </a:r>
            <a:endParaRPr sz="700">
              <a:solidFill>
                <a:srgbClr val="222222"/>
              </a:solidFill>
              <a:latin typeface="Helvetica Neue"/>
              <a:ea typeface="Helvetica Neue"/>
              <a:cs typeface="Helvetica Neue"/>
              <a:sym typeface="Helvetica Neue"/>
            </a:endParaRPr>
          </a:p>
        </p:txBody>
      </p:sp>
      <p:cxnSp>
        <p:nvCxnSpPr>
          <p:cNvPr id="98" name="Google Shape;98;p18"/>
          <p:cNvCxnSpPr/>
          <p:nvPr/>
        </p:nvCxnSpPr>
        <p:spPr>
          <a:xfrm>
            <a:off x="184825" y="414250"/>
            <a:ext cx="8736000" cy="0"/>
          </a:xfrm>
          <a:prstGeom prst="straightConnector1">
            <a:avLst/>
          </a:prstGeom>
          <a:noFill/>
          <a:ln cap="flat" cmpd="sng" w="19050">
            <a:solidFill>
              <a:schemeClr val="dk1"/>
            </a:solidFill>
            <a:prstDash val="solid"/>
            <a:round/>
            <a:headEnd len="med" w="med" type="none"/>
            <a:tailEnd len="med" w="med" type="none"/>
          </a:ln>
        </p:spPr>
      </p:cxnSp>
      <p:pic>
        <p:nvPicPr>
          <p:cNvPr id="99" name="Google Shape;99;p18"/>
          <p:cNvPicPr preferRelativeResize="0"/>
          <p:nvPr/>
        </p:nvPicPr>
        <p:blipFill>
          <a:blip r:embed="rId4">
            <a:alphaModFix/>
          </a:blip>
          <a:stretch>
            <a:fillRect/>
          </a:stretch>
        </p:blipFill>
        <p:spPr>
          <a:xfrm>
            <a:off x="5616100" y="495179"/>
            <a:ext cx="3304723" cy="4261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2EE"/>
        </a:solidFill>
      </p:bgPr>
    </p:bg>
    <p:spTree>
      <p:nvGrpSpPr>
        <p:cNvPr id="103" name="Shape 103"/>
        <p:cNvGrpSpPr/>
        <p:nvPr/>
      </p:nvGrpSpPr>
      <p:grpSpPr>
        <a:xfrm>
          <a:off x="0" y="0"/>
          <a:ext cx="0" cy="0"/>
          <a:chOff x="0" y="0"/>
          <a:chExt cx="0" cy="0"/>
        </a:xfrm>
      </p:grpSpPr>
      <p:sp>
        <p:nvSpPr>
          <p:cNvPr id="104" name="Google Shape;104;p19"/>
          <p:cNvSpPr txBox="1"/>
          <p:nvPr>
            <p:ph idx="1" type="body"/>
          </p:nvPr>
        </p:nvSpPr>
        <p:spPr>
          <a:xfrm>
            <a:off x="92975" y="425272"/>
            <a:ext cx="5947200" cy="468000"/>
          </a:xfrm>
          <a:prstGeom prst="rect">
            <a:avLst/>
          </a:prstGeom>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GB" sz="2300">
                <a:solidFill>
                  <a:schemeClr val="dk1"/>
                </a:solidFill>
                <a:latin typeface="Helvetica Neue"/>
                <a:ea typeface="Helvetica Neue"/>
                <a:cs typeface="Helvetica Neue"/>
                <a:sym typeface="Helvetica Neue"/>
              </a:rPr>
              <a:t>Campaign</a:t>
            </a:r>
            <a:endParaRPr b="1" sz="2300">
              <a:solidFill>
                <a:schemeClr val="dk1"/>
              </a:solidFill>
              <a:latin typeface="Helvetica Neue"/>
              <a:ea typeface="Helvetica Neue"/>
              <a:cs typeface="Helvetica Neue"/>
              <a:sym typeface="Helvetica Neue"/>
            </a:endParaRPr>
          </a:p>
        </p:txBody>
      </p:sp>
      <p:sp>
        <p:nvSpPr>
          <p:cNvPr id="105" name="Google Shape;105;p19"/>
          <p:cNvSpPr txBox="1"/>
          <p:nvPr>
            <p:ph idx="4294967295" type="subTitle"/>
          </p:nvPr>
        </p:nvSpPr>
        <p:spPr>
          <a:xfrm>
            <a:off x="100050" y="756527"/>
            <a:ext cx="2847300" cy="1569900"/>
          </a:xfrm>
          <a:prstGeom prst="rect">
            <a:avLst/>
          </a:prstGeom>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lang="en-GB" sz="1000">
                <a:solidFill>
                  <a:schemeClr val="dk1"/>
                </a:solidFill>
                <a:latin typeface="Helvetica Neue"/>
                <a:ea typeface="Helvetica Neue"/>
                <a:cs typeface="Helvetica Neue"/>
                <a:sym typeface="Helvetica Neue"/>
              </a:rPr>
              <a:t>For this collab, Oklou’s team has creative directed the campaign, telling the story of the uncanniness of everyday life. </a:t>
            </a:r>
            <a:endParaRPr sz="10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100"/>
              <a:buFont typeface="Arial"/>
              <a:buNone/>
            </a:pPr>
            <a:r>
              <a:rPr lang="en-GB" sz="1000">
                <a:solidFill>
                  <a:schemeClr val="dk1"/>
                </a:solidFill>
                <a:latin typeface="Helvetica Neue"/>
                <a:ea typeface="Helvetica Neue"/>
                <a:cs typeface="Helvetica Neue"/>
                <a:sym typeface="Helvetica Neue"/>
              </a:rPr>
              <a:t>16x still images </a:t>
            </a:r>
            <a:endParaRPr sz="10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100"/>
              <a:buFont typeface="Arial"/>
              <a:buNone/>
            </a:pPr>
            <a:r>
              <a:rPr lang="en-GB" sz="1000">
                <a:solidFill>
                  <a:schemeClr val="dk1"/>
                </a:solidFill>
                <a:latin typeface="Helvetica Neue"/>
                <a:ea typeface="Helvetica Neue"/>
                <a:cs typeface="Helvetica Neue"/>
                <a:sym typeface="Helvetica Neue"/>
              </a:rPr>
              <a:t>4x videos </a:t>
            </a:r>
            <a:endParaRPr sz="10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100"/>
              <a:buFont typeface="Arial"/>
              <a:buNone/>
            </a:pPr>
            <a:r>
              <a:rPr lang="en-GB" sz="1000">
                <a:solidFill>
                  <a:schemeClr val="dk1"/>
                </a:solidFill>
                <a:latin typeface="Helvetica Neue"/>
                <a:ea typeface="Helvetica Neue"/>
                <a:cs typeface="Helvetica Neue"/>
                <a:sym typeface="Helvetica Neue"/>
              </a:rPr>
              <a:t>Product renders</a:t>
            </a:r>
            <a:endParaRPr sz="10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t/>
            </a:r>
            <a:endParaRPr sz="10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GB" sz="1000">
                <a:solidFill>
                  <a:schemeClr val="dk1"/>
                </a:solidFill>
                <a:latin typeface="Helvetica Neue"/>
                <a:ea typeface="Helvetica Neue"/>
                <a:cs typeface="Helvetica Neue"/>
                <a:sym typeface="Helvetica Neue"/>
              </a:rPr>
              <a:t>All are currently </a:t>
            </a:r>
            <a:r>
              <a:rPr lang="en-GB" sz="1000">
                <a:solidFill>
                  <a:schemeClr val="dk1"/>
                </a:solidFill>
                <a:latin typeface="Helvetica Neue"/>
                <a:ea typeface="Helvetica Neue"/>
                <a:cs typeface="Helvetica Neue"/>
                <a:sym typeface="Helvetica Neue"/>
              </a:rPr>
              <a:t>available</a:t>
            </a:r>
            <a:r>
              <a:rPr lang="en-GB" sz="1000">
                <a:solidFill>
                  <a:schemeClr val="dk1"/>
                </a:solidFill>
                <a:latin typeface="Helvetica Neue"/>
                <a:ea typeface="Helvetica Neue"/>
                <a:cs typeface="Helvetica Neue"/>
                <a:sym typeface="Helvetica Neue"/>
              </a:rPr>
              <a:t> on </a:t>
            </a:r>
            <a:r>
              <a:rPr lang="en-GB" sz="1000">
                <a:solidFill>
                  <a:schemeClr val="dk1"/>
                </a:solidFill>
                <a:latin typeface="Helvetica Neue"/>
                <a:ea typeface="Helvetica Neue"/>
                <a:cs typeface="Helvetica Neue"/>
                <a:sym typeface="Helvetica Neue"/>
              </a:rPr>
              <a:t>partner</a:t>
            </a:r>
            <a:r>
              <a:rPr lang="en-GB" sz="1000">
                <a:solidFill>
                  <a:schemeClr val="dk1"/>
                </a:solidFill>
                <a:latin typeface="Helvetica Neue"/>
                <a:ea typeface="Helvetica Neue"/>
                <a:cs typeface="Helvetica Neue"/>
                <a:sym typeface="Helvetica Neue"/>
              </a:rPr>
              <a:t> portal. </a:t>
            </a:r>
            <a:endParaRPr sz="1000">
              <a:solidFill>
                <a:schemeClr val="dk1"/>
              </a:solidFill>
              <a:latin typeface="Helvetica Neue"/>
              <a:ea typeface="Helvetica Neue"/>
              <a:cs typeface="Helvetica Neue"/>
              <a:sym typeface="Helvetica Neue"/>
            </a:endParaRPr>
          </a:p>
        </p:txBody>
      </p:sp>
      <p:sp>
        <p:nvSpPr>
          <p:cNvPr id="106" name="Google Shape;106;p19"/>
          <p:cNvSpPr txBox="1"/>
          <p:nvPr>
            <p:ph idx="4294967295" type="subTitle"/>
          </p:nvPr>
        </p:nvSpPr>
        <p:spPr>
          <a:xfrm>
            <a:off x="746973" y="4781559"/>
            <a:ext cx="1998000" cy="2925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sz="700">
                <a:solidFill>
                  <a:srgbClr val="222222"/>
                </a:solidFill>
                <a:latin typeface="Helvetica Neue"/>
                <a:ea typeface="Helvetica Neue"/>
                <a:cs typeface="Helvetica Neue"/>
                <a:sym typeface="Helvetica Neue"/>
              </a:rPr>
              <a:t>OKLOU x AIAIAI </a:t>
            </a:r>
            <a:endParaRPr sz="700">
              <a:solidFill>
                <a:srgbClr val="222222"/>
              </a:solidFill>
              <a:latin typeface="Helvetica Neue"/>
              <a:ea typeface="Helvetica Neue"/>
              <a:cs typeface="Helvetica Neue"/>
              <a:sym typeface="Helvetica Neue"/>
            </a:endParaRPr>
          </a:p>
        </p:txBody>
      </p:sp>
      <p:pic>
        <p:nvPicPr>
          <p:cNvPr id="107" name="Google Shape;107;p19" title="logoaiaiai-black.png"/>
          <p:cNvPicPr preferRelativeResize="0"/>
          <p:nvPr/>
        </p:nvPicPr>
        <p:blipFill>
          <a:blip r:embed="rId3">
            <a:alphaModFix/>
          </a:blip>
          <a:stretch>
            <a:fillRect/>
          </a:stretch>
        </p:blipFill>
        <p:spPr>
          <a:xfrm>
            <a:off x="181673" y="4854538"/>
            <a:ext cx="611850" cy="161950"/>
          </a:xfrm>
          <a:prstGeom prst="rect">
            <a:avLst/>
          </a:prstGeom>
          <a:noFill/>
          <a:ln>
            <a:noFill/>
          </a:ln>
        </p:spPr>
      </p:pic>
      <p:sp>
        <p:nvSpPr>
          <p:cNvPr id="108" name="Google Shape;108;p19"/>
          <p:cNvSpPr txBox="1"/>
          <p:nvPr>
            <p:ph idx="4294967295" type="subTitle"/>
          </p:nvPr>
        </p:nvSpPr>
        <p:spPr>
          <a:xfrm>
            <a:off x="100053" y="83750"/>
            <a:ext cx="938400" cy="2925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sz="700">
                <a:solidFill>
                  <a:srgbClr val="222222"/>
                </a:solidFill>
                <a:latin typeface="Helvetica Neue"/>
                <a:ea typeface="Helvetica Neue"/>
                <a:cs typeface="Helvetica Neue"/>
                <a:sym typeface="Helvetica Neue"/>
              </a:rPr>
              <a:t>Marketing Plan</a:t>
            </a:r>
            <a:endParaRPr sz="700">
              <a:solidFill>
                <a:srgbClr val="222222"/>
              </a:solidFill>
              <a:latin typeface="Helvetica Neue"/>
              <a:ea typeface="Helvetica Neue"/>
              <a:cs typeface="Helvetica Neue"/>
              <a:sym typeface="Helvetica Neue"/>
            </a:endParaRPr>
          </a:p>
        </p:txBody>
      </p:sp>
      <p:cxnSp>
        <p:nvCxnSpPr>
          <p:cNvPr id="109" name="Google Shape;109;p19"/>
          <p:cNvCxnSpPr/>
          <p:nvPr/>
        </p:nvCxnSpPr>
        <p:spPr>
          <a:xfrm>
            <a:off x="184825" y="414250"/>
            <a:ext cx="8736000" cy="0"/>
          </a:xfrm>
          <a:prstGeom prst="straightConnector1">
            <a:avLst/>
          </a:prstGeom>
          <a:noFill/>
          <a:ln cap="flat" cmpd="sng" w="19050">
            <a:solidFill>
              <a:schemeClr val="dk1"/>
            </a:solidFill>
            <a:prstDash val="solid"/>
            <a:round/>
            <a:headEnd len="med" w="med" type="none"/>
            <a:tailEnd len="med" w="med" type="none"/>
          </a:ln>
        </p:spPr>
      </p:cxnSp>
      <p:pic>
        <p:nvPicPr>
          <p:cNvPr id="110" name="Google Shape;110;p19"/>
          <p:cNvPicPr preferRelativeResize="0"/>
          <p:nvPr/>
        </p:nvPicPr>
        <p:blipFill rotWithShape="1">
          <a:blip r:embed="rId4">
            <a:alphaModFix/>
          </a:blip>
          <a:srcRect b="13508" l="0" r="0" t="11490"/>
          <a:stretch/>
        </p:blipFill>
        <p:spPr>
          <a:xfrm>
            <a:off x="5154125" y="2735750"/>
            <a:ext cx="3766702" cy="2118797"/>
          </a:xfrm>
          <a:prstGeom prst="rect">
            <a:avLst/>
          </a:prstGeom>
          <a:noFill/>
          <a:ln>
            <a:noFill/>
          </a:ln>
        </p:spPr>
      </p:pic>
      <p:pic>
        <p:nvPicPr>
          <p:cNvPr id="111" name="Google Shape;111;p19"/>
          <p:cNvPicPr preferRelativeResize="0"/>
          <p:nvPr/>
        </p:nvPicPr>
        <p:blipFill>
          <a:blip r:embed="rId5">
            <a:alphaModFix/>
          </a:blip>
          <a:stretch>
            <a:fillRect/>
          </a:stretch>
        </p:blipFill>
        <p:spPr>
          <a:xfrm>
            <a:off x="5154125" y="515831"/>
            <a:ext cx="3766702" cy="211878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2EE"/>
        </a:solidFill>
      </p:bgPr>
    </p:bg>
    <p:spTree>
      <p:nvGrpSpPr>
        <p:cNvPr id="115" name="Shape 115"/>
        <p:cNvGrpSpPr/>
        <p:nvPr/>
      </p:nvGrpSpPr>
      <p:grpSpPr>
        <a:xfrm>
          <a:off x="0" y="0"/>
          <a:ext cx="0" cy="0"/>
          <a:chOff x="0" y="0"/>
          <a:chExt cx="0" cy="0"/>
        </a:xfrm>
      </p:grpSpPr>
      <p:sp>
        <p:nvSpPr>
          <p:cNvPr id="116" name="Google Shape;116;p20"/>
          <p:cNvSpPr txBox="1"/>
          <p:nvPr>
            <p:ph idx="1" type="body"/>
          </p:nvPr>
        </p:nvSpPr>
        <p:spPr>
          <a:xfrm>
            <a:off x="92975" y="425272"/>
            <a:ext cx="5947200" cy="468000"/>
          </a:xfrm>
          <a:prstGeom prst="rect">
            <a:avLst/>
          </a:prstGeom>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GB" sz="2300">
                <a:solidFill>
                  <a:schemeClr val="dk1"/>
                </a:solidFill>
                <a:latin typeface="Helvetica Neue"/>
                <a:ea typeface="Helvetica Neue"/>
                <a:cs typeface="Helvetica Neue"/>
                <a:sym typeface="Helvetica Neue"/>
              </a:rPr>
              <a:t>Twitch Stream + Giveaway</a:t>
            </a:r>
            <a:endParaRPr b="1" sz="2300">
              <a:solidFill>
                <a:schemeClr val="dk1"/>
              </a:solidFill>
              <a:latin typeface="Helvetica Neue"/>
              <a:ea typeface="Helvetica Neue"/>
              <a:cs typeface="Helvetica Neue"/>
              <a:sym typeface="Helvetica Neue"/>
            </a:endParaRPr>
          </a:p>
        </p:txBody>
      </p:sp>
      <p:sp>
        <p:nvSpPr>
          <p:cNvPr id="117" name="Google Shape;117;p20"/>
          <p:cNvSpPr txBox="1"/>
          <p:nvPr>
            <p:ph idx="4294967295" type="subTitle"/>
          </p:nvPr>
        </p:nvSpPr>
        <p:spPr>
          <a:xfrm>
            <a:off x="100050" y="756525"/>
            <a:ext cx="4387200" cy="2185800"/>
          </a:xfrm>
          <a:prstGeom prst="rect">
            <a:avLst/>
          </a:prstGeom>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GB" sz="1000">
                <a:solidFill>
                  <a:schemeClr val="dk1"/>
                </a:solidFill>
                <a:latin typeface="Helvetica Neue"/>
                <a:ea typeface="Helvetica Neue"/>
                <a:cs typeface="Helvetica Neue"/>
                <a:sym typeface="Helvetica Neue"/>
              </a:rPr>
              <a:t>In order to integrate Oklou’s fanbase in an organic way, but also amplify the launch as much as possible across her communities, we will do a Twitch stream together. Oklou typically has around 60k people tune into her streams, and the recording lives on YouTube afterward.  </a:t>
            </a:r>
            <a:endParaRPr sz="10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t/>
            </a:r>
            <a:endParaRPr sz="10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GB" sz="1000">
                <a:solidFill>
                  <a:schemeClr val="dk1"/>
                </a:solidFill>
                <a:latin typeface="Helvetica Neue"/>
                <a:ea typeface="Helvetica Neue"/>
                <a:cs typeface="Helvetica Neue"/>
                <a:sym typeface="Helvetica Neue"/>
              </a:rPr>
              <a:t>During the stream, Oklou will give away the steams for Harvest Sky, as it’s the track that’s gaining the most traction at festivals. People will submit their remixes and the community will vote - winner will receive headphones. </a:t>
            </a:r>
            <a:endParaRPr sz="10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t/>
            </a:r>
            <a:endParaRPr sz="10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GB" sz="1000">
                <a:solidFill>
                  <a:schemeClr val="dk1"/>
                </a:solidFill>
                <a:latin typeface="Helvetica Neue"/>
                <a:ea typeface="Helvetica Neue"/>
                <a:cs typeface="Helvetica Neue"/>
                <a:sym typeface="Helvetica Neue"/>
              </a:rPr>
              <a:t>Underscores will be a guest on the stream as she co-produced the track. </a:t>
            </a:r>
            <a:endParaRPr sz="10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t/>
            </a:r>
            <a:endParaRPr sz="10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t/>
            </a:r>
            <a:endParaRPr sz="1000">
              <a:solidFill>
                <a:schemeClr val="dk1"/>
              </a:solidFill>
              <a:latin typeface="Helvetica Neue"/>
              <a:ea typeface="Helvetica Neue"/>
              <a:cs typeface="Helvetica Neue"/>
              <a:sym typeface="Helvetica Neue"/>
            </a:endParaRPr>
          </a:p>
        </p:txBody>
      </p:sp>
      <p:sp>
        <p:nvSpPr>
          <p:cNvPr id="118" name="Google Shape;118;p20"/>
          <p:cNvSpPr txBox="1"/>
          <p:nvPr>
            <p:ph idx="4294967295" type="subTitle"/>
          </p:nvPr>
        </p:nvSpPr>
        <p:spPr>
          <a:xfrm>
            <a:off x="746973" y="4781559"/>
            <a:ext cx="1998000" cy="2925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sz="700">
                <a:solidFill>
                  <a:srgbClr val="222222"/>
                </a:solidFill>
                <a:latin typeface="Helvetica Neue"/>
                <a:ea typeface="Helvetica Neue"/>
                <a:cs typeface="Helvetica Neue"/>
                <a:sym typeface="Helvetica Neue"/>
              </a:rPr>
              <a:t>OKLOU x AIAIAI </a:t>
            </a:r>
            <a:endParaRPr sz="700">
              <a:solidFill>
                <a:srgbClr val="222222"/>
              </a:solidFill>
              <a:latin typeface="Helvetica Neue"/>
              <a:ea typeface="Helvetica Neue"/>
              <a:cs typeface="Helvetica Neue"/>
              <a:sym typeface="Helvetica Neue"/>
            </a:endParaRPr>
          </a:p>
        </p:txBody>
      </p:sp>
      <p:pic>
        <p:nvPicPr>
          <p:cNvPr id="119" name="Google Shape;119;p20" title="logoaiaiai-black.png"/>
          <p:cNvPicPr preferRelativeResize="0"/>
          <p:nvPr/>
        </p:nvPicPr>
        <p:blipFill>
          <a:blip r:embed="rId3">
            <a:alphaModFix/>
          </a:blip>
          <a:stretch>
            <a:fillRect/>
          </a:stretch>
        </p:blipFill>
        <p:spPr>
          <a:xfrm>
            <a:off x="181673" y="4854538"/>
            <a:ext cx="611850" cy="161950"/>
          </a:xfrm>
          <a:prstGeom prst="rect">
            <a:avLst/>
          </a:prstGeom>
          <a:noFill/>
          <a:ln>
            <a:noFill/>
          </a:ln>
        </p:spPr>
      </p:pic>
      <p:sp>
        <p:nvSpPr>
          <p:cNvPr id="120" name="Google Shape;120;p20"/>
          <p:cNvSpPr txBox="1"/>
          <p:nvPr>
            <p:ph idx="4294967295" type="subTitle"/>
          </p:nvPr>
        </p:nvSpPr>
        <p:spPr>
          <a:xfrm>
            <a:off x="100053" y="83750"/>
            <a:ext cx="938400" cy="2925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sz="700">
                <a:solidFill>
                  <a:srgbClr val="222222"/>
                </a:solidFill>
                <a:latin typeface="Helvetica Neue"/>
                <a:ea typeface="Helvetica Neue"/>
                <a:cs typeface="Helvetica Neue"/>
                <a:sym typeface="Helvetica Neue"/>
              </a:rPr>
              <a:t>Marketing Plan</a:t>
            </a:r>
            <a:endParaRPr sz="700">
              <a:solidFill>
                <a:srgbClr val="222222"/>
              </a:solidFill>
              <a:latin typeface="Helvetica Neue"/>
              <a:ea typeface="Helvetica Neue"/>
              <a:cs typeface="Helvetica Neue"/>
              <a:sym typeface="Helvetica Neue"/>
            </a:endParaRPr>
          </a:p>
        </p:txBody>
      </p:sp>
      <p:cxnSp>
        <p:nvCxnSpPr>
          <p:cNvPr id="121" name="Google Shape;121;p20"/>
          <p:cNvCxnSpPr/>
          <p:nvPr/>
        </p:nvCxnSpPr>
        <p:spPr>
          <a:xfrm>
            <a:off x="184825" y="414250"/>
            <a:ext cx="8736000" cy="0"/>
          </a:xfrm>
          <a:prstGeom prst="straightConnector1">
            <a:avLst/>
          </a:prstGeom>
          <a:noFill/>
          <a:ln cap="flat" cmpd="sng" w="19050">
            <a:solidFill>
              <a:schemeClr val="dk1"/>
            </a:solidFill>
            <a:prstDash val="solid"/>
            <a:round/>
            <a:headEnd len="med" w="med" type="none"/>
            <a:tailEnd len="med" w="med" type="none"/>
          </a:ln>
        </p:spPr>
      </p:cxnSp>
      <p:pic>
        <p:nvPicPr>
          <p:cNvPr id="122" name="Google Shape;122;p20" title="Rectangle 81.png"/>
          <p:cNvPicPr preferRelativeResize="0"/>
          <p:nvPr/>
        </p:nvPicPr>
        <p:blipFill>
          <a:blip r:embed="rId4">
            <a:alphaModFix/>
          </a:blip>
          <a:stretch>
            <a:fillRect/>
          </a:stretch>
        </p:blipFill>
        <p:spPr>
          <a:xfrm>
            <a:off x="5684651" y="494575"/>
            <a:ext cx="3236175" cy="4091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F0F1"/>
        </a:solidFill>
      </p:bgPr>
    </p:bg>
    <p:spTree>
      <p:nvGrpSpPr>
        <p:cNvPr id="126" name="Shape 126"/>
        <p:cNvGrpSpPr/>
        <p:nvPr/>
      </p:nvGrpSpPr>
      <p:grpSpPr>
        <a:xfrm>
          <a:off x="0" y="0"/>
          <a:ext cx="0" cy="0"/>
          <a:chOff x="0" y="0"/>
          <a:chExt cx="0" cy="0"/>
        </a:xfrm>
      </p:grpSpPr>
      <p:sp>
        <p:nvSpPr>
          <p:cNvPr id="127" name="Google Shape;127;p21"/>
          <p:cNvSpPr txBox="1"/>
          <p:nvPr>
            <p:ph idx="1" type="body"/>
          </p:nvPr>
        </p:nvSpPr>
        <p:spPr>
          <a:xfrm>
            <a:off x="92975" y="425272"/>
            <a:ext cx="5947200" cy="468000"/>
          </a:xfrm>
          <a:prstGeom prst="rect">
            <a:avLst/>
          </a:prstGeom>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GB" sz="2300">
                <a:solidFill>
                  <a:schemeClr val="dk1"/>
                </a:solidFill>
                <a:latin typeface="Helvetica Neue"/>
                <a:ea typeface="Helvetica Neue"/>
                <a:cs typeface="Helvetica Neue"/>
                <a:sym typeface="Helvetica Neue"/>
              </a:rPr>
              <a:t>In-Store Events</a:t>
            </a:r>
            <a:endParaRPr b="1" sz="2300">
              <a:solidFill>
                <a:schemeClr val="dk1"/>
              </a:solidFill>
              <a:latin typeface="Helvetica Neue"/>
              <a:ea typeface="Helvetica Neue"/>
              <a:cs typeface="Helvetica Neue"/>
              <a:sym typeface="Helvetica Neue"/>
            </a:endParaRPr>
          </a:p>
        </p:txBody>
      </p:sp>
      <p:sp>
        <p:nvSpPr>
          <p:cNvPr id="128" name="Google Shape;128;p21"/>
          <p:cNvSpPr txBox="1"/>
          <p:nvPr>
            <p:ph idx="4294967295" type="subTitle"/>
          </p:nvPr>
        </p:nvSpPr>
        <p:spPr>
          <a:xfrm>
            <a:off x="100050" y="756527"/>
            <a:ext cx="2847300" cy="2647500"/>
          </a:xfrm>
          <a:prstGeom prst="rect">
            <a:avLst/>
          </a:prstGeom>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GB" sz="1000">
                <a:solidFill>
                  <a:schemeClr val="dk1"/>
                </a:solidFill>
                <a:latin typeface="Helvetica Neue"/>
                <a:ea typeface="Helvetica Neue"/>
                <a:cs typeface="Helvetica Neue"/>
                <a:sym typeface="Helvetica Neue"/>
              </a:rPr>
              <a:t>We’re planning a series of record store in stores to celebrate the launch of the collab. They will take place in hot spot cities, and will feature our bespoke POS. </a:t>
            </a:r>
            <a:endParaRPr sz="1000">
              <a:solidFill>
                <a:schemeClr val="dk1"/>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1000">
              <a:solidFill>
                <a:schemeClr val="dk1"/>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GB" sz="1000">
                <a:solidFill>
                  <a:schemeClr val="dk1"/>
                </a:solidFill>
                <a:latin typeface="Helvetica Neue"/>
                <a:ea typeface="Helvetica Neue"/>
                <a:cs typeface="Helvetica Neue"/>
                <a:sym typeface="Helvetica Neue"/>
              </a:rPr>
              <a:t>(TBC)</a:t>
            </a:r>
            <a:endParaRPr sz="1000">
              <a:solidFill>
                <a:schemeClr val="dk1"/>
              </a:solidFill>
              <a:latin typeface="Helvetica Neue"/>
              <a:ea typeface="Helvetica Neue"/>
              <a:cs typeface="Helvetica Neue"/>
              <a:sym typeface="Helvetica Neue"/>
            </a:endParaRPr>
          </a:p>
          <a:p>
            <a:pPr indent="-292100" lvl="0" marL="457200" marR="0" rtl="0" algn="l">
              <a:lnSpc>
                <a:spcPct val="100000"/>
              </a:lnSpc>
              <a:spcBef>
                <a:spcPts val="0"/>
              </a:spcBef>
              <a:spcAft>
                <a:spcPts val="0"/>
              </a:spcAft>
              <a:buClr>
                <a:schemeClr val="dk1"/>
              </a:buClr>
              <a:buSzPts val="1000"/>
              <a:buFont typeface="Helvetica Neue"/>
              <a:buChar char="-"/>
            </a:pPr>
            <a:r>
              <a:rPr lang="en-GB" sz="1000">
                <a:solidFill>
                  <a:schemeClr val="dk1"/>
                </a:solidFill>
                <a:latin typeface="Helvetica Neue"/>
                <a:ea typeface="Helvetica Neue"/>
                <a:cs typeface="Helvetica Neue"/>
                <a:sym typeface="Helvetica Neue"/>
              </a:rPr>
              <a:t>Rush Hour(Amsterdam)</a:t>
            </a:r>
            <a:endParaRPr sz="1000">
              <a:solidFill>
                <a:schemeClr val="dk1"/>
              </a:solidFill>
              <a:latin typeface="Helvetica Neue"/>
              <a:ea typeface="Helvetica Neue"/>
              <a:cs typeface="Helvetica Neue"/>
              <a:sym typeface="Helvetica Neue"/>
            </a:endParaRPr>
          </a:p>
          <a:p>
            <a:pPr indent="-292100" lvl="0" marL="457200" marR="0" rtl="0" algn="l">
              <a:lnSpc>
                <a:spcPct val="100000"/>
              </a:lnSpc>
              <a:spcBef>
                <a:spcPts val="0"/>
              </a:spcBef>
              <a:spcAft>
                <a:spcPts val="0"/>
              </a:spcAft>
              <a:buClr>
                <a:schemeClr val="dk1"/>
              </a:buClr>
              <a:buSzPts val="1000"/>
              <a:buFont typeface="Helvetica Neue"/>
              <a:buChar char="-"/>
            </a:pPr>
            <a:r>
              <a:rPr lang="en-GB" sz="1000">
                <a:solidFill>
                  <a:schemeClr val="dk1"/>
                </a:solidFill>
                <a:latin typeface="Helvetica Neue"/>
                <a:ea typeface="Helvetica Neue"/>
                <a:cs typeface="Helvetica Neue"/>
                <a:sym typeface="Helvetica Neue"/>
              </a:rPr>
              <a:t>Kristina Records (London)</a:t>
            </a:r>
            <a:endParaRPr sz="1000">
              <a:solidFill>
                <a:schemeClr val="dk1"/>
              </a:solidFill>
              <a:latin typeface="Helvetica Neue"/>
              <a:ea typeface="Helvetica Neue"/>
              <a:cs typeface="Helvetica Neue"/>
              <a:sym typeface="Helvetica Neue"/>
            </a:endParaRPr>
          </a:p>
          <a:p>
            <a:pPr indent="-292100" lvl="0" marL="457200" marR="0" rtl="0" algn="l">
              <a:lnSpc>
                <a:spcPct val="100000"/>
              </a:lnSpc>
              <a:spcBef>
                <a:spcPts val="0"/>
              </a:spcBef>
              <a:spcAft>
                <a:spcPts val="0"/>
              </a:spcAft>
              <a:buClr>
                <a:schemeClr val="dk1"/>
              </a:buClr>
              <a:buSzPts val="1000"/>
              <a:buFont typeface="Helvetica Neue"/>
              <a:buChar char="-"/>
            </a:pPr>
            <a:r>
              <a:rPr lang="en-GB" sz="1000">
                <a:solidFill>
                  <a:schemeClr val="dk1"/>
                </a:solidFill>
                <a:latin typeface="Helvetica Neue"/>
                <a:ea typeface="Helvetica Neue"/>
                <a:cs typeface="Helvetica Neue"/>
                <a:sym typeface="Helvetica Neue"/>
              </a:rPr>
              <a:t>A-one (Paris)</a:t>
            </a:r>
            <a:endParaRPr sz="1000">
              <a:solidFill>
                <a:schemeClr val="dk1"/>
              </a:solidFill>
              <a:latin typeface="Helvetica Neue"/>
              <a:ea typeface="Helvetica Neue"/>
              <a:cs typeface="Helvetica Neue"/>
              <a:sym typeface="Helvetica Neue"/>
            </a:endParaRPr>
          </a:p>
          <a:p>
            <a:pPr indent="-292100" lvl="0" marL="457200" marR="0" rtl="0" algn="l">
              <a:lnSpc>
                <a:spcPct val="100000"/>
              </a:lnSpc>
              <a:spcBef>
                <a:spcPts val="0"/>
              </a:spcBef>
              <a:spcAft>
                <a:spcPts val="0"/>
              </a:spcAft>
              <a:buClr>
                <a:schemeClr val="dk1"/>
              </a:buClr>
              <a:buSzPts val="1000"/>
              <a:buFont typeface="Helvetica Neue"/>
              <a:buChar char="-"/>
            </a:pPr>
            <a:r>
              <a:rPr lang="en-GB" sz="1000">
                <a:solidFill>
                  <a:schemeClr val="dk1"/>
                </a:solidFill>
                <a:latin typeface="Helvetica Neue"/>
                <a:ea typeface="Helvetica Neue"/>
                <a:cs typeface="Helvetica Neue"/>
                <a:sym typeface="Helvetica Neue"/>
              </a:rPr>
              <a:t>HHV (Berlin)</a:t>
            </a:r>
            <a:endParaRPr sz="1000">
              <a:solidFill>
                <a:schemeClr val="dk1"/>
              </a:solidFill>
              <a:latin typeface="Helvetica Neue"/>
              <a:ea typeface="Helvetica Neue"/>
              <a:cs typeface="Helvetica Neue"/>
              <a:sym typeface="Helvetica Neue"/>
            </a:endParaRPr>
          </a:p>
          <a:p>
            <a:pPr indent="-279400" lvl="0" marL="457200" marR="0" rtl="0" algn="l">
              <a:lnSpc>
                <a:spcPct val="100000"/>
              </a:lnSpc>
              <a:spcBef>
                <a:spcPts val="0"/>
              </a:spcBef>
              <a:spcAft>
                <a:spcPts val="0"/>
              </a:spcAft>
              <a:buClr>
                <a:schemeClr val="dk1"/>
              </a:buClr>
              <a:buSzPts val="800"/>
              <a:buFont typeface="Helvetica Neue"/>
              <a:buChar char="-"/>
            </a:pPr>
            <a:r>
              <a:rPr lang="en-GB" sz="1000">
                <a:solidFill>
                  <a:schemeClr val="dk1"/>
                </a:solidFill>
                <a:latin typeface="Helvetica Neue"/>
                <a:ea typeface="Helvetica Neue"/>
                <a:cs typeface="Helvetica Neue"/>
                <a:sym typeface="Helvetica Neue"/>
              </a:rPr>
              <a:t>Sweat Records (Miami),</a:t>
            </a:r>
            <a:endParaRPr sz="1000">
              <a:solidFill>
                <a:schemeClr val="dk1"/>
              </a:solidFill>
              <a:latin typeface="Helvetica Neue"/>
              <a:ea typeface="Helvetica Neue"/>
              <a:cs typeface="Helvetica Neue"/>
              <a:sym typeface="Helvetica Neue"/>
            </a:endParaRPr>
          </a:p>
          <a:p>
            <a:pPr indent="-279400" lvl="0" marL="457200" marR="0" rtl="0" algn="l">
              <a:lnSpc>
                <a:spcPct val="100000"/>
              </a:lnSpc>
              <a:spcBef>
                <a:spcPts val="0"/>
              </a:spcBef>
              <a:spcAft>
                <a:spcPts val="0"/>
              </a:spcAft>
              <a:buClr>
                <a:schemeClr val="dk1"/>
              </a:buClr>
              <a:buSzPts val="800"/>
              <a:buFont typeface="Helvetica Neue"/>
              <a:buChar char="-"/>
            </a:pPr>
            <a:r>
              <a:rPr lang="en-GB" sz="1000">
                <a:solidFill>
                  <a:schemeClr val="dk1"/>
                </a:solidFill>
                <a:latin typeface="Helvetica Neue"/>
                <a:ea typeface="Helvetica Neue"/>
                <a:cs typeface="Helvetica Neue"/>
                <a:sym typeface="Helvetica Neue"/>
              </a:rPr>
              <a:t>On Maritime (LA) </a:t>
            </a:r>
            <a:endParaRPr sz="1000">
              <a:solidFill>
                <a:schemeClr val="dk1"/>
              </a:solidFill>
              <a:latin typeface="Helvetica Neue"/>
              <a:ea typeface="Helvetica Neue"/>
              <a:cs typeface="Helvetica Neue"/>
              <a:sym typeface="Helvetica Neue"/>
            </a:endParaRPr>
          </a:p>
          <a:p>
            <a:pPr indent="-279400" lvl="0" marL="457200" marR="0" rtl="0" algn="l">
              <a:lnSpc>
                <a:spcPct val="100000"/>
              </a:lnSpc>
              <a:spcBef>
                <a:spcPts val="0"/>
              </a:spcBef>
              <a:spcAft>
                <a:spcPts val="0"/>
              </a:spcAft>
              <a:buClr>
                <a:schemeClr val="dk1"/>
              </a:buClr>
              <a:buSzPts val="800"/>
              <a:buFont typeface="Helvetica Neue"/>
              <a:buChar char="-"/>
            </a:pPr>
            <a:r>
              <a:rPr lang="en-GB" sz="1000">
                <a:solidFill>
                  <a:schemeClr val="dk1"/>
                </a:solidFill>
                <a:latin typeface="Helvetica Neue"/>
                <a:ea typeface="Helvetica Neue"/>
                <a:cs typeface="Helvetica Neue"/>
                <a:sym typeface="Helvetica Neue"/>
              </a:rPr>
              <a:t>Finer Sounds (NYC)</a:t>
            </a:r>
            <a:endParaRPr sz="8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t/>
            </a:r>
            <a:endParaRPr sz="10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t/>
            </a:r>
            <a:endParaRPr sz="10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t/>
            </a:r>
            <a:endParaRPr sz="1000">
              <a:solidFill>
                <a:schemeClr val="dk1"/>
              </a:solidFill>
              <a:latin typeface="Helvetica Neue"/>
              <a:ea typeface="Helvetica Neue"/>
              <a:cs typeface="Helvetica Neue"/>
              <a:sym typeface="Helvetica Neue"/>
            </a:endParaRPr>
          </a:p>
        </p:txBody>
      </p:sp>
      <p:sp>
        <p:nvSpPr>
          <p:cNvPr id="129" name="Google Shape;129;p21"/>
          <p:cNvSpPr txBox="1"/>
          <p:nvPr>
            <p:ph idx="4294967295" type="subTitle"/>
          </p:nvPr>
        </p:nvSpPr>
        <p:spPr>
          <a:xfrm>
            <a:off x="746973" y="4781559"/>
            <a:ext cx="1998000" cy="2925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sz="700">
                <a:solidFill>
                  <a:srgbClr val="222222"/>
                </a:solidFill>
                <a:latin typeface="Helvetica Neue"/>
                <a:ea typeface="Helvetica Neue"/>
                <a:cs typeface="Helvetica Neue"/>
                <a:sym typeface="Helvetica Neue"/>
              </a:rPr>
              <a:t>OKLOU x AIAIAI </a:t>
            </a:r>
            <a:endParaRPr sz="700">
              <a:solidFill>
                <a:srgbClr val="222222"/>
              </a:solidFill>
              <a:latin typeface="Helvetica Neue"/>
              <a:ea typeface="Helvetica Neue"/>
              <a:cs typeface="Helvetica Neue"/>
              <a:sym typeface="Helvetica Neue"/>
            </a:endParaRPr>
          </a:p>
        </p:txBody>
      </p:sp>
      <p:pic>
        <p:nvPicPr>
          <p:cNvPr id="130" name="Google Shape;130;p21" title="logoaiaiai-black.png"/>
          <p:cNvPicPr preferRelativeResize="0"/>
          <p:nvPr/>
        </p:nvPicPr>
        <p:blipFill>
          <a:blip r:embed="rId3">
            <a:alphaModFix/>
          </a:blip>
          <a:stretch>
            <a:fillRect/>
          </a:stretch>
        </p:blipFill>
        <p:spPr>
          <a:xfrm>
            <a:off x="181673" y="4854538"/>
            <a:ext cx="611850" cy="161950"/>
          </a:xfrm>
          <a:prstGeom prst="rect">
            <a:avLst/>
          </a:prstGeom>
          <a:noFill/>
          <a:ln>
            <a:noFill/>
          </a:ln>
        </p:spPr>
      </p:pic>
      <p:sp>
        <p:nvSpPr>
          <p:cNvPr id="131" name="Google Shape;131;p21"/>
          <p:cNvSpPr txBox="1"/>
          <p:nvPr>
            <p:ph idx="4294967295" type="subTitle"/>
          </p:nvPr>
        </p:nvSpPr>
        <p:spPr>
          <a:xfrm>
            <a:off x="100053" y="83750"/>
            <a:ext cx="938400" cy="2925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sz="700">
                <a:solidFill>
                  <a:srgbClr val="222222"/>
                </a:solidFill>
                <a:latin typeface="Helvetica Neue"/>
                <a:ea typeface="Helvetica Neue"/>
                <a:cs typeface="Helvetica Neue"/>
                <a:sym typeface="Helvetica Neue"/>
              </a:rPr>
              <a:t>Marketing Plan</a:t>
            </a:r>
            <a:endParaRPr sz="700">
              <a:solidFill>
                <a:srgbClr val="222222"/>
              </a:solidFill>
              <a:latin typeface="Helvetica Neue"/>
              <a:ea typeface="Helvetica Neue"/>
              <a:cs typeface="Helvetica Neue"/>
              <a:sym typeface="Helvetica Neue"/>
            </a:endParaRPr>
          </a:p>
        </p:txBody>
      </p:sp>
      <p:cxnSp>
        <p:nvCxnSpPr>
          <p:cNvPr id="132" name="Google Shape;132;p21"/>
          <p:cNvCxnSpPr/>
          <p:nvPr/>
        </p:nvCxnSpPr>
        <p:spPr>
          <a:xfrm>
            <a:off x="184825" y="414250"/>
            <a:ext cx="8736000" cy="0"/>
          </a:xfrm>
          <a:prstGeom prst="straightConnector1">
            <a:avLst/>
          </a:prstGeom>
          <a:noFill/>
          <a:ln cap="flat" cmpd="sng" w="19050">
            <a:solidFill>
              <a:schemeClr val="dk1"/>
            </a:solidFill>
            <a:prstDash val="solid"/>
            <a:round/>
            <a:headEnd len="med" w="med" type="none"/>
            <a:tailEnd len="med" w="med" type="none"/>
          </a:ln>
        </p:spPr>
      </p:cxnSp>
      <p:pic>
        <p:nvPicPr>
          <p:cNvPr id="133" name="Google Shape;133;p21" title="AIAIAI_OklouEvent-HHV Window.jpg"/>
          <p:cNvPicPr preferRelativeResize="0"/>
          <p:nvPr/>
        </p:nvPicPr>
        <p:blipFill>
          <a:blip r:embed="rId4">
            <a:alphaModFix/>
          </a:blip>
          <a:stretch>
            <a:fillRect/>
          </a:stretch>
        </p:blipFill>
        <p:spPr>
          <a:xfrm>
            <a:off x="4645825" y="507000"/>
            <a:ext cx="4275000" cy="2402600"/>
          </a:xfrm>
          <a:prstGeom prst="rect">
            <a:avLst/>
          </a:prstGeom>
          <a:noFill/>
          <a:ln>
            <a:noFill/>
          </a:ln>
        </p:spPr>
      </p:pic>
      <p:pic>
        <p:nvPicPr>
          <p:cNvPr id="134" name="Google Shape;134;p21" title="OKLOU-POS.png"/>
          <p:cNvPicPr preferRelativeResize="0"/>
          <p:nvPr/>
        </p:nvPicPr>
        <p:blipFill>
          <a:blip r:embed="rId5">
            <a:alphaModFix/>
          </a:blip>
          <a:stretch>
            <a:fillRect/>
          </a:stretch>
        </p:blipFill>
        <p:spPr>
          <a:xfrm>
            <a:off x="4645826" y="2963113"/>
            <a:ext cx="4275000" cy="2076887"/>
          </a:xfrm>
          <a:prstGeom prst="rect">
            <a:avLst/>
          </a:prstGeom>
          <a:noFill/>
          <a:ln>
            <a:noFill/>
          </a:ln>
        </p:spPr>
      </p:pic>
      <p:pic>
        <p:nvPicPr>
          <p:cNvPr id="135" name="Google Shape;135;p21" title="OKLOU-STICKER LARGE.png"/>
          <p:cNvPicPr preferRelativeResize="0"/>
          <p:nvPr/>
        </p:nvPicPr>
        <p:blipFill>
          <a:blip r:embed="rId6">
            <a:alphaModFix/>
          </a:blip>
          <a:stretch>
            <a:fillRect/>
          </a:stretch>
        </p:blipFill>
        <p:spPr>
          <a:xfrm>
            <a:off x="2744975" y="3113313"/>
            <a:ext cx="1748498" cy="177650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F0F1"/>
        </a:solidFill>
      </p:bgPr>
    </p:bg>
    <p:spTree>
      <p:nvGrpSpPr>
        <p:cNvPr id="139" name="Shape 139"/>
        <p:cNvGrpSpPr/>
        <p:nvPr/>
      </p:nvGrpSpPr>
      <p:grpSpPr>
        <a:xfrm>
          <a:off x="0" y="0"/>
          <a:ext cx="0" cy="0"/>
          <a:chOff x="0" y="0"/>
          <a:chExt cx="0" cy="0"/>
        </a:xfrm>
      </p:grpSpPr>
      <p:sp>
        <p:nvSpPr>
          <p:cNvPr id="140" name="Google Shape;140;p22"/>
          <p:cNvSpPr txBox="1"/>
          <p:nvPr>
            <p:ph idx="1" type="body"/>
          </p:nvPr>
        </p:nvSpPr>
        <p:spPr>
          <a:xfrm>
            <a:off x="92975" y="368750"/>
            <a:ext cx="5947200" cy="538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GB" sz="2300">
                <a:solidFill>
                  <a:schemeClr val="dk1"/>
                </a:solidFill>
                <a:latin typeface="Helvetica Neue"/>
                <a:ea typeface="Helvetica Neue"/>
                <a:cs typeface="Helvetica Neue"/>
                <a:sym typeface="Helvetica Neue"/>
              </a:rPr>
              <a:t>Artists &amp; Seeding</a:t>
            </a:r>
            <a:endParaRPr sz="2300">
              <a:solidFill>
                <a:srgbClr val="222222"/>
              </a:solidFill>
              <a:latin typeface="Helvetica Neue"/>
              <a:ea typeface="Helvetica Neue"/>
              <a:cs typeface="Helvetica Neue"/>
              <a:sym typeface="Helvetica Neue"/>
            </a:endParaRPr>
          </a:p>
        </p:txBody>
      </p:sp>
      <p:sp>
        <p:nvSpPr>
          <p:cNvPr id="141" name="Google Shape;141;p22"/>
          <p:cNvSpPr txBox="1"/>
          <p:nvPr>
            <p:ph idx="4294967295" type="subTitle"/>
          </p:nvPr>
        </p:nvSpPr>
        <p:spPr>
          <a:xfrm>
            <a:off x="100050" y="757550"/>
            <a:ext cx="4386300" cy="3980400"/>
          </a:xfrm>
          <a:prstGeom prst="rect">
            <a:avLst/>
          </a:prstGeom>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lang="en-GB" sz="900">
                <a:solidFill>
                  <a:schemeClr val="dk1"/>
                </a:solidFill>
                <a:latin typeface="Helvetica Neue"/>
                <a:ea typeface="Helvetica Neue"/>
                <a:cs typeface="Helvetica Neue"/>
                <a:sym typeface="Helvetica Neue"/>
              </a:rPr>
              <a:t>We have created a target list of KOL together with Oklou’s team. They’re sending to a list of around 30-50 artists / friends, and we‘ve added our own contacts as well.</a:t>
            </a:r>
            <a:endParaRPr sz="9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100"/>
              <a:buFont typeface="Arial"/>
              <a:buNone/>
            </a:pPr>
            <a:r>
              <a:t/>
            </a:r>
            <a:endParaRPr sz="9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100"/>
              <a:buFont typeface="Arial"/>
              <a:buNone/>
            </a:pPr>
            <a:r>
              <a:rPr lang="en-GB" sz="900">
                <a:solidFill>
                  <a:schemeClr val="dk1"/>
                </a:solidFill>
                <a:latin typeface="Helvetica Neue"/>
                <a:ea typeface="Helvetica Neue"/>
                <a:cs typeface="Helvetica Neue"/>
                <a:sym typeface="Helvetica Neue"/>
              </a:rPr>
              <a:t>The goal with seeding is to spread awareness through posting to their channels, and reposting to ours. </a:t>
            </a:r>
            <a:endParaRPr sz="9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100"/>
              <a:buFont typeface="Arial"/>
              <a:buNone/>
            </a:pPr>
            <a:r>
              <a:t/>
            </a:r>
            <a:endParaRPr sz="9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ts val="1100"/>
              <a:buFont typeface="Arial"/>
              <a:buNone/>
            </a:pPr>
            <a:r>
              <a:rPr lang="en-GB" sz="900">
                <a:solidFill>
                  <a:schemeClr val="dk1"/>
                </a:solidFill>
                <a:latin typeface="Helvetica Neue"/>
                <a:ea typeface="Helvetica Neue"/>
                <a:cs typeface="Helvetica Neue"/>
                <a:sym typeface="Helvetica Neue"/>
              </a:rPr>
              <a:t>Targets include: </a:t>
            </a:r>
            <a:endParaRPr sz="900">
              <a:solidFill>
                <a:schemeClr val="dk1"/>
              </a:solidFill>
              <a:latin typeface="Helvetica Neue"/>
              <a:ea typeface="Helvetica Neue"/>
              <a:cs typeface="Helvetica Neue"/>
              <a:sym typeface="Helvetica Neue"/>
            </a:endParaRPr>
          </a:p>
          <a:p>
            <a:pPr indent="-285750" lvl="0" marL="457200" rtl="0" algn="l">
              <a:spcBef>
                <a:spcPts val="0"/>
              </a:spcBef>
              <a:spcAft>
                <a:spcPts val="0"/>
              </a:spcAft>
              <a:buClr>
                <a:schemeClr val="dk1"/>
              </a:buClr>
              <a:buSzPts val="900"/>
              <a:buFont typeface="Helvetica Neue"/>
              <a:buChar char="-"/>
            </a:pPr>
            <a:r>
              <a:rPr lang="en-GB" sz="900">
                <a:solidFill>
                  <a:schemeClr val="dk1"/>
                </a:solidFill>
                <a:latin typeface="Helvetica Neue"/>
                <a:ea typeface="Helvetica Neue"/>
                <a:cs typeface="Helvetica Neue"/>
                <a:sym typeface="Helvetica Neue"/>
              </a:rPr>
              <a:t>Addison Rae</a:t>
            </a:r>
            <a:endParaRPr sz="900">
              <a:solidFill>
                <a:schemeClr val="dk1"/>
              </a:solidFill>
              <a:latin typeface="Helvetica Neue"/>
              <a:ea typeface="Helvetica Neue"/>
              <a:cs typeface="Helvetica Neue"/>
              <a:sym typeface="Helvetica Neue"/>
            </a:endParaRPr>
          </a:p>
          <a:p>
            <a:pPr indent="-285750" lvl="0" marL="457200" rtl="0" algn="l">
              <a:spcBef>
                <a:spcPts val="0"/>
              </a:spcBef>
              <a:spcAft>
                <a:spcPts val="0"/>
              </a:spcAft>
              <a:buClr>
                <a:schemeClr val="dk1"/>
              </a:buClr>
              <a:buSzPts val="900"/>
              <a:buFont typeface="Helvetica Neue"/>
              <a:buChar char="-"/>
            </a:pPr>
            <a:r>
              <a:rPr lang="en-GB" sz="900">
                <a:solidFill>
                  <a:schemeClr val="dk1"/>
                </a:solidFill>
                <a:latin typeface="Helvetica Neue"/>
                <a:ea typeface="Helvetica Neue"/>
                <a:cs typeface="Helvetica Neue"/>
                <a:sym typeface="Helvetica Neue"/>
              </a:rPr>
              <a:t>AG Cook</a:t>
            </a:r>
            <a:endParaRPr sz="900">
              <a:solidFill>
                <a:schemeClr val="dk1"/>
              </a:solidFill>
              <a:latin typeface="Helvetica Neue"/>
              <a:ea typeface="Helvetica Neue"/>
              <a:cs typeface="Helvetica Neue"/>
              <a:sym typeface="Helvetica Neue"/>
            </a:endParaRPr>
          </a:p>
          <a:p>
            <a:pPr indent="-285750" lvl="0" marL="457200" marR="0" rtl="0" algn="l">
              <a:lnSpc>
                <a:spcPct val="115000"/>
              </a:lnSpc>
              <a:spcBef>
                <a:spcPts val="0"/>
              </a:spcBef>
              <a:spcAft>
                <a:spcPts val="0"/>
              </a:spcAft>
              <a:buClr>
                <a:schemeClr val="dk1"/>
              </a:buClr>
              <a:buSzPts val="900"/>
              <a:buFont typeface="Helvetica Neue"/>
              <a:buChar char="-"/>
            </a:pPr>
            <a:r>
              <a:rPr lang="en-GB" sz="900">
                <a:solidFill>
                  <a:schemeClr val="dk1"/>
                </a:solidFill>
                <a:latin typeface="Helvetica Neue"/>
                <a:ea typeface="Helvetica Neue"/>
                <a:cs typeface="Helvetica Neue"/>
                <a:sym typeface="Helvetica Neue"/>
              </a:rPr>
              <a:t>Arca</a:t>
            </a:r>
            <a:endParaRPr sz="900">
              <a:solidFill>
                <a:schemeClr val="dk1"/>
              </a:solidFill>
              <a:latin typeface="Helvetica Neue"/>
              <a:ea typeface="Helvetica Neue"/>
              <a:cs typeface="Helvetica Neue"/>
              <a:sym typeface="Helvetica Neue"/>
            </a:endParaRPr>
          </a:p>
          <a:p>
            <a:pPr indent="-285750" lvl="0" marL="457200" marR="0" rtl="0" algn="l">
              <a:lnSpc>
                <a:spcPct val="115000"/>
              </a:lnSpc>
              <a:spcBef>
                <a:spcPts val="0"/>
              </a:spcBef>
              <a:spcAft>
                <a:spcPts val="0"/>
              </a:spcAft>
              <a:buClr>
                <a:schemeClr val="dk1"/>
              </a:buClr>
              <a:buSzPts val="900"/>
              <a:buFont typeface="Helvetica Neue"/>
              <a:buChar char="-"/>
            </a:pPr>
            <a:r>
              <a:rPr lang="en-GB" sz="900">
                <a:solidFill>
                  <a:schemeClr val="dk1"/>
                </a:solidFill>
                <a:latin typeface="Helvetica Neue"/>
                <a:ea typeface="Helvetica Neue"/>
                <a:cs typeface="Helvetica Neue"/>
                <a:sym typeface="Helvetica Neue"/>
              </a:rPr>
              <a:t>Billie Eilish</a:t>
            </a:r>
            <a:endParaRPr sz="900">
              <a:solidFill>
                <a:schemeClr val="dk1"/>
              </a:solidFill>
              <a:latin typeface="Helvetica Neue"/>
              <a:ea typeface="Helvetica Neue"/>
              <a:cs typeface="Helvetica Neue"/>
              <a:sym typeface="Helvetica Neue"/>
            </a:endParaRPr>
          </a:p>
          <a:p>
            <a:pPr indent="-285750" lvl="0" marL="457200" marR="0" rtl="0" algn="l">
              <a:lnSpc>
                <a:spcPct val="115000"/>
              </a:lnSpc>
              <a:spcBef>
                <a:spcPts val="0"/>
              </a:spcBef>
              <a:spcAft>
                <a:spcPts val="0"/>
              </a:spcAft>
              <a:buClr>
                <a:schemeClr val="dk1"/>
              </a:buClr>
              <a:buSzPts val="900"/>
              <a:buFont typeface="Helvetica Neue"/>
              <a:buChar char="-"/>
            </a:pPr>
            <a:r>
              <a:rPr lang="en-GB" sz="900">
                <a:solidFill>
                  <a:schemeClr val="dk1"/>
                </a:solidFill>
                <a:latin typeface="Helvetica Neue"/>
                <a:ea typeface="Helvetica Neue"/>
                <a:cs typeface="Helvetica Neue"/>
                <a:sym typeface="Helvetica Neue"/>
              </a:rPr>
              <a:t>Bladee</a:t>
            </a:r>
            <a:endParaRPr sz="900">
              <a:solidFill>
                <a:schemeClr val="dk1"/>
              </a:solidFill>
              <a:latin typeface="Helvetica Neue"/>
              <a:ea typeface="Helvetica Neue"/>
              <a:cs typeface="Helvetica Neue"/>
              <a:sym typeface="Helvetica Neue"/>
            </a:endParaRPr>
          </a:p>
          <a:p>
            <a:pPr indent="-285750" lvl="0" marL="457200" marR="0" rtl="0" algn="l">
              <a:lnSpc>
                <a:spcPct val="115000"/>
              </a:lnSpc>
              <a:spcBef>
                <a:spcPts val="0"/>
              </a:spcBef>
              <a:spcAft>
                <a:spcPts val="0"/>
              </a:spcAft>
              <a:buClr>
                <a:schemeClr val="dk1"/>
              </a:buClr>
              <a:buSzPts val="900"/>
              <a:buFont typeface="Helvetica Neue"/>
              <a:buChar char="-"/>
            </a:pPr>
            <a:r>
              <a:rPr lang="en-GB" sz="900">
                <a:solidFill>
                  <a:schemeClr val="dk1"/>
                </a:solidFill>
                <a:latin typeface="Helvetica Neue"/>
                <a:ea typeface="Helvetica Neue"/>
                <a:cs typeface="Helvetica Neue"/>
                <a:sym typeface="Helvetica Neue"/>
              </a:rPr>
              <a:t>Clairo</a:t>
            </a:r>
            <a:endParaRPr sz="900">
              <a:solidFill>
                <a:schemeClr val="dk1"/>
              </a:solidFill>
              <a:latin typeface="Helvetica Neue"/>
              <a:ea typeface="Helvetica Neue"/>
              <a:cs typeface="Helvetica Neue"/>
              <a:sym typeface="Helvetica Neue"/>
            </a:endParaRPr>
          </a:p>
          <a:p>
            <a:pPr indent="-285750" lvl="0" marL="457200" marR="0" rtl="0" algn="l">
              <a:lnSpc>
                <a:spcPct val="115000"/>
              </a:lnSpc>
              <a:spcBef>
                <a:spcPts val="0"/>
              </a:spcBef>
              <a:spcAft>
                <a:spcPts val="0"/>
              </a:spcAft>
              <a:buClr>
                <a:schemeClr val="dk1"/>
              </a:buClr>
              <a:buSzPts val="900"/>
              <a:buFont typeface="Helvetica Neue"/>
              <a:buChar char="-"/>
            </a:pPr>
            <a:r>
              <a:rPr lang="en-GB" sz="900">
                <a:solidFill>
                  <a:schemeClr val="dk1"/>
                </a:solidFill>
                <a:latin typeface="Helvetica Neue"/>
                <a:ea typeface="Helvetica Neue"/>
                <a:cs typeface="Helvetica Neue"/>
                <a:sym typeface="Helvetica Neue"/>
              </a:rPr>
              <a:t>Danny L Harle</a:t>
            </a:r>
            <a:endParaRPr sz="900">
              <a:solidFill>
                <a:schemeClr val="dk1"/>
              </a:solidFill>
              <a:latin typeface="Helvetica Neue"/>
              <a:ea typeface="Helvetica Neue"/>
              <a:cs typeface="Helvetica Neue"/>
              <a:sym typeface="Helvetica Neue"/>
            </a:endParaRPr>
          </a:p>
          <a:p>
            <a:pPr indent="-285750" lvl="0" marL="457200" marR="0" rtl="0" algn="l">
              <a:lnSpc>
                <a:spcPct val="115000"/>
              </a:lnSpc>
              <a:spcBef>
                <a:spcPts val="0"/>
              </a:spcBef>
              <a:spcAft>
                <a:spcPts val="0"/>
              </a:spcAft>
              <a:buClr>
                <a:schemeClr val="dk1"/>
              </a:buClr>
              <a:buSzPts val="900"/>
              <a:buFont typeface="Helvetica Neue"/>
              <a:buChar char="-"/>
            </a:pPr>
            <a:r>
              <a:rPr lang="en-GB" sz="900">
                <a:solidFill>
                  <a:schemeClr val="dk1"/>
                </a:solidFill>
                <a:latin typeface="Helvetica Neue"/>
                <a:ea typeface="Helvetica Neue"/>
                <a:cs typeface="Helvetica Neue"/>
                <a:sym typeface="Helvetica Neue"/>
              </a:rPr>
              <a:t>Lorde</a:t>
            </a:r>
            <a:endParaRPr sz="900">
              <a:solidFill>
                <a:schemeClr val="dk1"/>
              </a:solidFill>
              <a:latin typeface="Helvetica Neue"/>
              <a:ea typeface="Helvetica Neue"/>
              <a:cs typeface="Helvetica Neue"/>
              <a:sym typeface="Helvetica Neue"/>
            </a:endParaRPr>
          </a:p>
          <a:p>
            <a:pPr indent="-285750" lvl="0" marL="457200" marR="0" rtl="0" algn="l">
              <a:lnSpc>
                <a:spcPct val="115000"/>
              </a:lnSpc>
              <a:spcBef>
                <a:spcPts val="0"/>
              </a:spcBef>
              <a:spcAft>
                <a:spcPts val="0"/>
              </a:spcAft>
              <a:buClr>
                <a:schemeClr val="dk1"/>
              </a:buClr>
              <a:buSzPts val="900"/>
              <a:buFont typeface="Helvetica Neue"/>
              <a:buChar char="-"/>
            </a:pPr>
            <a:r>
              <a:rPr lang="en-GB" sz="900">
                <a:solidFill>
                  <a:schemeClr val="dk1"/>
                </a:solidFill>
                <a:latin typeface="Helvetica Neue"/>
                <a:ea typeface="Helvetica Neue"/>
                <a:cs typeface="Helvetica Neue"/>
                <a:sym typeface="Helvetica Neue"/>
              </a:rPr>
              <a:t>Olivia Rodrigo</a:t>
            </a:r>
            <a:endParaRPr sz="900">
              <a:solidFill>
                <a:schemeClr val="dk1"/>
              </a:solidFill>
              <a:latin typeface="Helvetica Neue"/>
              <a:ea typeface="Helvetica Neue"/>
              <a:cs typeface="Helvetica Neue"/>
              <a:sym typeface="Helvetica Neue"/>
            </a:endParaRPr>
          </a:p>
          <a:p>
            <a:pPr indent="-285750" lvl="0" marL="457200" marR="0" rtl="0" algn="l">
              <a:lnSpc>
                <a:spcPct val="115000"/>
              </a:lnSpc>
              <a:spcBef>
                <a:spcPts val="0"/>
              </a:spcBef>
              <a:spcAft>
                <a:spcPts val="0"/>
              </a:spcAft>
              <a:buClr>
                <a:schemeClr val="dk1"/>
              </a:buClr>
              <a:buSzPts val="900"/>
              <a:buFont typeface="Helvetica Neue"/>
              <a:buChar char="-"/>
            </a:pPr>
            <a:r>
              <a:rPr lang="en-GB" sz="900">
                <a:solidFill>
                  <a:schemeClr val="dk1"/>
                </a:solidFill>
                <a:latin typeface="Helvetica Neue"/>
                <a:ea typeface="Helvetica Neue"/>
                <a:cs typeface="Helvetica Neue"/>
                <a:sym typeface="Helvetica Neue"/>
              </a:rPr>
              <a:t>Pinkpantheress</a:t>
            </a:r>
            <a:endParaRPr sz="900">
              <a:solidFill>
                <a:schemeClr val="dk1"/>
              </a:solidFill>
              <a:latin typeface="Helvetica Neue"/>
              <a:ea typeface="Helvetica Neue"/>
              <a:cs typeface="Helvetica Neue"/>
              <a:sym typeface="Helvetica Neue"/>
            </a:endParaRPr>
          </a:p>
          <a:p>
            <a:pPr indent="-285750" lvl="0" marL="457200" marR="0" rtl="0" algn="l">
              <a:lnSpc>
                <a:spcPct val="115000"/>
              </a:lnSpc>
              <a:spcBef>
                <a:spcPts val="0"/>
              </a:spcBef>
              <a:spcAft>
                <a:spcPts val="0"/>
              </a:spcAft>
              <a:buClr>
                <a:schemeClr val="dk1"/>
              </a:buClr>
              <a:buSzPts val="900"/>
              <a:buFont typeface="Helvetica Neue"/>
              <a:buChar char="-"/>
            </a:pPr>
            <a:r>
              <a:rPr lang="en-GB" sz="900">
                <a:solidFill>
                  <a:schemeClr val="dk1"/>
                </a:solidFill>
                <a:latin typeface="Helvetica Neue"/>
                <a:ea typeface="Helvetica Neue"/>
                <a:cs typeface="Helvetica Neue"/>
                <a:sym typeface="Helvetica Neue"/>
              </a:rPr>
              <a:t>Rosalía</a:t>
            </a:r>
            <a:endParaRPr sz="900">
              <a:solidFill>
                <a:schemeClr val="dk1"/>
              </a:solidFill>
              <a:latin typeface="Helvetica Neue"/>
              <a:ea typeface="Helvetica Neue"/>
              <a:cs typeface="Helvetica Neue"/>
              <a:sym typeface="Helvetica Neue"/>
            </a:endParaRPr>
          </a:p>
          <a:p>
            <a:pPr indent="-285750" lvl="0" marL="457200" marR="0" rtl="0" algn="l">
              <a:lnSpc>
                <a:spcPct val="115000"/>
              </a:lnSpc>
              <a:spcBef>
                <a:spcPts val="0"/>
              </a:spcBef>
              <a:spcAft>
                <a:spcPts val="0"/>
              </a:spcAft>
              <a:buClr>
                <a:schemeClr val="dk1"/>
              </a:buClr>
              <a:buSzPts val="900"/>
              <a:buFont typeface="Helvetica Neue"/>
              <a:buChar char="-"/>
            </a:pPr>
            <a:r>
              <a:rPr lang="en-GB" sz="900">
                <a:solidFill>
                  <a:schemeClr val="dk1"/>
                </a:solidFill>
                <a:latin typeface="Helvetica Neue"/>
                <a:ea typeface="Helvetica Neue"/>
                <a:cs typeface="Helvetica Neue"/>
                <a:sym typeface="Helvetica Neue"/>
              </a:rPr>
              <a:t>Shygirl</a:t>
            </a:r>
            <a:endParaRPr sz="900">
              <a:solidFill>
                <a:schemeClr val="dk1"/>
              </a:solidFill>
              <a:latin typeface="Helvetica Neue"/>
              <a:ea typeface="Helvetica Neue"/>
              <a:cs typeface="Helvetica Neue"/>
              <a:sym typeface="Helvetica Neue"/>
            </a:endParaRPr>
          </a:p>
          <a:p>
            <a:pPr indent="-285750" lvl="0" marL="457200" marR="0" rtl="0" algn="l">
              <a:lnSpc>
                <a:spcPct val="115000"/>
              </a:lnSpc>
              <a:spcBef>
                <a:spcPts val="0"/>
              </a:spcBef>
              <a:spcAft>
                <a:spcPts val="0"/>
              </a:spcAft>
              <a:buClr>
                <a:schemeClr val="dk1"/>
              </a:buClr>
              <a:buSzPts val="900"/>
              <a:buFont typeface="Helvetica Neue"/>
              <a:buChar char="-"/>
            </a:pPr>
            <a:r>
              <a:rPr lang="en-GB" sz="900">
                <a:solidFill>
                  <a:schemeClr val="dk1"/>
                </a:solidFill>
                <a:latin typeface="Helvetica Neue"/>
                <a:ea typeface="Helvetica Neue"/>
                <a:cs typeface="Helvetica Neue"/>
                <a:sym typeface="Helvetica Neue"/>
              </a:rPr>
              <a:t>Skrillex</a:t>
            </a:r>
            <a:endParaRPr sz="900">
              <a:solidFill>
                <a:schemeClr val="dk1"/>
              </a:solidFill>
              <a:latin typeface="Helvetica Neue"/>
              <a:ea typeface="Helvetica Neue"/>
              <a:cs typeface="Helvetica Neue"/>
              <a:sym typeface="Helvetica Neue"/>
            </a:endParaRPr>
          </a:p>
          <a:p>
            <a:pPr indent="-285750" lvl="0" marL="457200" marR="0" rtl="0" algn="l">
              <a:lnSpc>
                <a:spcPct val="115000"/>
              </a:lnSpc>
              <a:spcBef>
                <a:spcPts val="0"/>
              </a:spcBef>
              <a:spcAft>
                <a:spcPts val="0"/>
              </a:spcAft>
              <a:buClr>
                <a:schemeClr val="dk1"/>
              </a:buClr>
              <a:buSzPts val="900"/>
              <a:buFont typeface="Helvetica Neue"/>
              <a:buChar char="-"/>
            </a:pPr>
            <a:r>
              <a:rPr lang="en-GB" sz="900">
                <a:solidFill>
                  <a:schemeClr val="dk1"/>
                </a:solidFill>
                <a:latin typeface="Helvetica Neue"/>
                <a:ea typeface="Helvetica Neue"/>
                <a:cs typeface="Helvetica Neue"/>
                <a:sym typeface="Helvetica Neue"/>
              </a:rPr>
              <a:t>Tame Impala</a:t>
            </a:r>
            <a:endParaRPr sz="900">
              <a:solidFill>
                <a:schemeClr val="dk1"/>
              </a:solidFill>
              <a:latin typeface="Helvetica Neue"/>
              <a:ea typeface="Helvetica Neue"/>
              <a:cs typeface="Helvetica Neue"/>
              <a:sym typeface="Helvetica Neue"/>
            </a:endParaRPr>
          </a:p>
          <a:p>
            <a:pPr indent="-285750" lvl="0" marL="457200" marR="0" rtl="0" algn="l">
              <a:lnSpc>
                <a:spcPct val="115000"/>
              </a:lnSpc>
              <a:spcBef>
                <a:spcPts val="0"/>
              </a:spcBef>
              <a:spcAft>
                <a:spcPts val="0"/>
              </a:spcAft>
              <a:buClr>
                <a:schemeClr val="dk1"/>
              </a:buClr>
              <a:buSzPts val="900"/>
              <a:buFont typeface="Helvetica Neue"/>
              <a:buChar char="-"/>
            </a:pPr>
            <a:r>
              <a:rPr lang="en-GB" sz="900">
                <a:solidFill>
                  <a:schemeClr val="dk1"/>
                </a:solidFill>
                <a:latin typeface="Helvetica Neue"/>
                <a:ea typeface="Helvetica Neue"/>
                <a:cs typeface="Helvetica Neue"/>
                <a:sym typeface="Helvetica Neue"/>
              </a:rPr>
              <a:t>Underscores</a:t>
            </a:r>
            <a:endParaRPr sz="900">
              <a:solidFill>
                <a:schemeClr val="dk1"/>
              </a:solidFill>
              <a:latin typeface="Helvetica Neue"/>
              <a:ea typeface="Helvetica Neue"/>
              <a:cs typeface="Helvetica Neue"/>
              <a:sym typeface="Helvetica Neue"/>
            </a:endParaRPr>
          </a:p>
          <a:p>
            <a:pPr indent="-285750" lvl="0" marL="457200" marR="0" rtl="0" algn="l">
              <a:lnSpc>
                <a:spcPct val="115000"/>
              </a:lnSpc>
              <a:spcBef>
                <a:spcPts val="0"/>
              </a:spcBef>
              <a:spcAft>
                <a:spcPts val="0"/>
              </a:spcAft>
              <a:buClr>
                <a:schemeClr val="dk1"/>
              </a:buClr>
              <a:buSzPts val="900"/>
              <a:buFont typeface="Helvetica Neue"/>
              <a:buChar char="-"/>
            </a:pPr>
            <a:r>
              <a:rPr lang="en-GB" sz="900">
                <a:solidFill>
                  <a:schemeClr val="dk1"/>
                </a:solidFill>
                <a:latin typeface="Helvetica Neue"/>
                <a:ea typeface="Helvetica Neue"/>
                <a:cs typeface="Helvetica Neue"/>
                <a:sym typeface="Helvetica Neue"/>
              </a:rPr>
              <a:t>Young Thug</a:t>
            </a:r>
            <a:endParaRPr sz="900">
              <a:solidFill>
                <a:schemeClr val="dk1"/>
              </a:solidFill>
              <a:latin typeface="Helvetica Neue"/>
              <a:ea typeface="Helvetica Neue"/>
              <a:cs typeface="Helvetica Neue"/>
              <a:sym typeface="Helvetica Neue"/>
            </a:endParaRPr>
          </a:p>
          <a:p>
            <a:pPr indent="-285750" lvl="0" marL="457200" marR="0" rtl="0" algn="l">
              <a:lnSpc>
                <a:spcPct val="115000"/>
              </a:lnSpc>
              <a:spcBef>
                <a:spcPts val="0"/>
              </a:spcBef>
              <a:spcAft>
                <a:spcPts val="0"/>
              </a:spcAft>
              <a:buClr>
                <a:schemeClr val="dk1"/>
              </a:buClr>
              <a:buSzPts val="900"/>
              <a:buFont typeface="Helvetica Neue"/>
              <a:buChar char="-"/>
            </a:pPr>
            <a:r>
              <a:rPr lang="en-GB" sz="900">
                <a:solidFill>
                  <a:schemeClr val="dk1"/>
                </a:solidFill>
                <a:latin typeface="Helvetica Neue"/>
                <a:ea typeface="Helvetica Neue"/>
                <a:cs typeface="Helvetica Neue"/>
                <a:sym typeface="Helvetica Neue"/>
              </a:rPr>
              <a:t>Yung Lean</a:t>
            </a:r>
            <a:endParaRPr sz="900">
              <a:solidFill>
                <a:schemeClr val="dk1"/>
              </a:solidFill>
              <a:latin typeface="Helvetica Neue"/>
              <a:ea typeface="Helvetica Neue"/>
              <a:cs typeface="Helvetica Neue"/>
              <a:sym typeface="Helvetica Neue"/>
            </a:endParaRPr>
          </a:p>
        </p:txBody>
      </p:sp>
      <p:sp>
        <p:nvSpPr>
          <p:cNvPr id="142" name="Google Shape;142;p22"/>
          <p:cNvSpPr txBox="1"/>
          <p:nvPr>
            <p:ph idx="4294967295" type="subTitle"/>
          </p:nvPr>
        </p:nvSpPr>
        <p:spPr>
          <a:xfrm>
            <a:off x="746973" y="4781559"/>
            <a:ext cx="1998000" cy="2925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sz="700">
                <a:solidFill>
                  <a:srgbClr val="222222"/>
                </a:solidFill>
                <a:latin typeface="Helvetica Neue"/>
                <a:ea typeface="Helvetica Neue"/>
                <a:cs typeface="Helvetica Neue"/>
                <a:sym typeface="Helvetica Neue"/>
              </a:rPr>
              <a:t>OKLOU x AIAIAI </a:t>
            </a:r>
            <a:endParaRPr sz="700">
              <a:solidFill>
                <a:srgbClr val="222222"/>
              </a:solidFill>
              <a:latin typeface="Helvetica Neue"/>
              <a:ea typeface="Helvetica Neue"/>
              <a:cs typeface="Helvetica Neue"/>
              <a:sym typeface="Helvetica Neue"/>
            </a:endParaRPr>
          </a:p>
        </p:txBody>
      </p:sp>
      <p:pic>
        <p:nvPicPr>
          <p:cNvPr id="143" name="Google Shape;143;p22" title="logoaiaiai-black.png"/>
          <p:cNvPicPr preferRelativeResize="0"/>
          <p:nvPr/>
        </p:nvPicPr>
        <p:blipFill>
          <a:blip r:embed="rId3">
            <a:alphaModFix/>
          </a:blip>
          <a:stretch>
            <a:fillRect/>
          </a:stretch>
        </p:blipFill>
        <p:spPr>
          <a:xfrm>
            <a:off x="181673" y="4854538"/>
            <a:ext cx="611850" cy="161950"/>
          </a:xfrm>
          <a:prstGeom prst="rect">
            <a:avLst/>
          </a:prstGeom>
          <a:noFill/>
          <a:ln>
            <a:noFill/>
          </a:ln>
        </p:spPr>
      </p:pic>
      <p:sp>
        <p:nvSpPr>
          <p:cNvPr id="144" name="Google Shape;144;p22"/>
          <p:cNvSpPr txBox="1"/>
          <p:nvPr>
            <p:ph idx="4294967295" type="subTitle"/>
          </p:nvPr>
        </p:nvSpPr>
        <p:spPr>
          <a:xfrm>
            <a:off x="100052" y="83750"/>
            <a:ext cx="896100" cy="2925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sz="700">
                <a:solidFill>
                  <a:srgbClr val="222222"/>
                </a:solidFill>
                <a:latin typeface="Helvetica Neue"/>
                <a:ea typeface="Helvetica Neue"/>
                <a:cs typeface="Helvetica Neue"/>
                <a:sym typeface="Helvetica Neue"/>
              </a:rPr>
              <a:t>Marketing Plan</a:t>
            </a:r>
            <a:endParaRPr sz="700">
              <a:solidFill>
                <a:srgbClr val="222222"/>
              </a:solidFill>
              <a:latin typeface="Helvetica Neue"/>
              <a:ea typeface="Helvetica Neue"/>
              <a:cs typeface="Helvetica Neue"/>
              <a:sym typeface="Helvetica Neue"/>
            </a:endParaRPr>
          </a:p>
        </p:txBody>
      </p:sp>
      <p:cxnSp>
        <p:nvCxnSpPr>
          <p:cNvPr id="145" name="Google Shape;145;p22"/>
          <p:cNvCxnSpPr/>
          <p:nvPr/>
        </p:nvCxnSpPr>
        <p:spPr>
          <a:xfrm>
            <a:off x="184825" y="414250"/>
            <a:ext cx="8736000" cy="0"/>
          </a:xfrm>
          <a:prstGeom prst="straightConnector1">
            <a:avLst/>
          </a:prstGeom>
          <a:noFill/>
          <a:ln cap="flat" cmpd="sng" w="19050">
            <a:solidFill>
              <a:schemeClr val="dk1"/>
            </a:solidFill>
            <a:prstDash val="solid"/>
            <a:round/>
            <a:headEnd len="med" w="med" type="none"/>
            <a:tailEnd len="med" w="med" type="none"/>
          </a:ln>
        </p:spPr>
      </p:cxnSp>
      <p:pic>
        <p:nvPicPr>
          <p:cNvPr id="146" name="Google Shape;146;p22"/>
          <p:cNvPicPr preferRelativeResize="0"/>
          <p:nvPr/>
        </p:nvPicPr>
        <p:blipFill>
          <a:blip r:embed="rId4">
            <a:alphaModFix/>
          </a:blip>
          <a:stretch>
            <a:fillRect/>
          </a:stretch>
        </p:blipFill>
        <p:spPr>
          <a:xfrm>
            <a:off x="5724356" y="495175"/>
            <a:ext cx="3196470" cy="42619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